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handoutMasterIdLst>
    <p:handoutMasterId r:id="rId39"/>
  </p:handoutMasterIdLst>
  <p:sldIdLst>
    <p:sldId id="256" r:id="rId2"/>
    <p:sldId id="257" r:id="rId3"/>
    <p:sldId id="258" r:id="rId4"/>
    <p:sldId id="260" r:id="rId5"/>
    <p:sldId id="295" r:id="rId6"/>
    <p:sldId id="296" r:id="rId7"/>
    <p:sldId id="303" r:id="rId8"/>
    <p:sldId id="297" r:id="rId9"/>
    <p:sldId id="298" r:id="rId10"/>
    <p:sldId id="288" r:id="rId11"/>
    <p:sldId id="299" r:id="rId12"/>
    <p:sldId id="306" r:id="rId13"/>
    <p:sldId id="304"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61" r:id="rId27"/>
    <p:sldId id="278" r:id="rId28"/>
    <p:sldId id="280" r:id="rId29"/>
    <p:sldId id="281" r:id="rId30"/>
    <p:sldId id="305" r:id="rId31"/>
    <p:sldId id="283" r:id="rId32"/>
    <p:sldId id="275" r:id="rId33"/>
    <p:sldId id="276" r:id="rId34"/>
    <p:sldId id="277" r:id="rId35"/>
    <p:sldId id="279" r:id="rId36"/>
    <p:sldId id="282" r:id="rId37"/>
    <p:sldId id="28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73" autoAdjust="0"/>
    <p:restoredTop sz="94660"/>
  </p:normalViewPr>
  <p:slideViewPr>
    <p:cSldViewPr snapToGrid="0">
      <p:cViewPr>
        <p:scale>
          <a:sx n="86" d="100"/>
          <a:sy n="86" d="100"/>
        </p:scale>
        <p:origin x="66" y="3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EF26BF-62C9-EE47-9EC3-2604D12B8B1E}" type="datetimeFigureOut">
              <a:rPr lang="nl-NL" smtClean="0"/>
              <a:pPr/>
              <a:t>23-10-2017</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0C32AA-8D32-7342-AB14-DFC120947514}" type="slidenum">
              <a:rPr lang="nl-NL" smtClean="0"/>
              <a:pPr/>
              <a:t>‹nr.›</a:t>
            </a:fld>
            <a:endParaRPr lang="nl-NL"/>
          </a:p>
        </p:txBody>
      </p:sp>
    </p:spTree>
    <p:extLst>
      <p:ext uri="{BB962C8B-B14F-4D97-AF65-F5344CB8AC3E}">
        <p14:creationId xmlns="" xmlns:p14="http://schemas.microsoft.com/office/powerpoint/2010/main" val="10791728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4209622553"/>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10963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3227481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86981F-F8FC-45BB-8545-F858F2EA5ED5}" type="slidenum">
              <a:rPr lang="nl-NL" smtClean="0"/>
              <a:pPr/>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2699757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1657467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710979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1300496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2573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137947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Inhoud-pagina">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jdelijke aanduiding voor tekst 2"/>
          <p:cNvSpPr>
            <a:spLocks noGrp="1"/>
          </p:cNvSpPr>
          <p:nvPr>
            <p:ph type="body" idx="13"/>
          </p:nvPr>
        </p:nvSpPr>
        <p:spPr>
          <a:xfrm>
            <a:off x="502255" y="382717"/>
            <a:ext cx="9153823" cy="534059"/>
          </a:xfrm>
          <a:prstGeom prst="rect">
            <a:avLst/>
          </a:prstGeom>
        </p:spPr>
        <p:txBody>
          <a:bodyPr anchor="b"/>
          <a:lstStyle>
            <a:lvl1pPr marL="0" indent="0">
              <a:buNone/>
              <a:defRPr sz="2000" b="0" i="0">
                <a:solidFill>
                  <a:schemeClr val="tx2"/>
                </a:solidFill>
                <a:latin typeface="Arial"/>
                <a:cs typeface="Arial"/>
              </a:defRPr>
            </a:lvl1pPr>
            <a:lvl2pPr marL="455909" indent="0">
              <a:buNone/>
              <a:defRPr sz="1733"/>
            </a:lvl2pPr>
            <a:lvl3pPr marL="911817" indent="0">
              <a:buNone/>
              <a:defRPr sz="1600"/>
            </a:lvl3pPr>
            <a:lvl4pPr marL="1367726" indent="0">
              <a:buNone/>
              <a:defRPr sz="1333"/>
            </a:lvl4pPr>
            <a:lvl5pPr marL="1823634" indent="0">
              <a:buNone/>
              <a:defRPr sz="1333"/>
            </a:lvl5pPr>
            <a:lvl6pPr marL="2279542" indent="0">
              <a:buNone/>
              <a:defRPr sz="1333"/>
            </a:lvl6pPr>
            <a:lvl7pPr marL="2735450" indent="0">
              <a:buNone/>
              <a:defRPr sz="1333"/>
            </a:lvl7pPr>
            <a:lvl8pPr marL="3191359" indent="0">
              <a:buNone/>
              <a:defRPr sz="1333"/>
            </a:lvl8pPr>
            <a:lvl9pPr marL="3647267" indent="0">
              <a:buNone/>
              <a:defRPr sz="1333"/>
            </a:lvl9pPr>
          </a:lstStyle>
          <a:p>
            <a:pPr lvl="0"/>
            <a:r>
              <a:rPr lang="nl-NL" dirty="0" smtClean="0"/>
              <a:t>Klik om de tekststijl van het model te bewerken</a:t>
            </a:r>
          </a:p>
        </p:txBody>
      </p:sp>
      <p:sp>
        <p:nvSpPr>
          <p:cNvPr id="4" name="Tijdelijke aanduiding voor tekst 3"/>
          <p:cNvSpPr>
            <a:spLocks noGrp="1"/>
          </p:cNvSpPr>
          <p:nvPr>
            <p:ph type="body" sz="quarter" idx="14"/>
          </p:nvPr>
        </p:nvSpPr>
        <p:spPr>
          <a:xfrm>
            <a:off x="502665" y="1711139"/>
            <a:ext cx="11403227" cy="4376525"/>
          </a:xfrm>
        </p:spPr>
        <p:txBody>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Rectangle 5"/>
          <p:cNvSpPr>
            <a:spLocks noGrp="1" noChangeArrowheads="1"/>
          </p:cNvSpPr>
          <p:nvPr>
            <p:ph type="ftr" sz="quarter" idx="3"/>
          </p:nvPr>
        </p:nvSpPr>
        <p:spPr>
          <a:xfrm>
            <a:off x="525139" y="6286152"/>
            <a:ext cx="10063320" cy="476251"/>
          </a:xfrm>
          <a:prstGeom prst="rect">
            <a:avLst/>
          </a:prstGeom>
        </p:spPr>
        <p:txBody>
          <a:bodyPr lIns="68388" tIns="34194" rIns="68388" bIns="34194"/>
          <a:lstStyle>
            <a:lvl1pPr>
              <a:defRPr sz="1600">
                <a:solidFill>
                  <a:schemeClr val="accent5"/>
                </a:solidFill>
                <a:latin typeface="Arial" charset="0"/>
                <a:ea typeface="Arial" charset="0"/>
                <a:cs typeface="Arial" charset="0"/>
              </a:defRPr>
            </a:lvl1pPr>
          </a:lstStyle>
          <a:p>
            <a:pPr>
              <a:defRPr/>
            </a:pPr>
            <a:endParaRPr lang="nl-NL" dirty="0"/>
          </a:p>
        </p:txBody>
      </p:sp>
      <p:sp>
        <p:nvSpPr>
          <p:cNvPr id="10" name="Rectangle 6"/>
          <p:cNvSpPr>
            <a:spLocks noGrp="1" noChangeArrowheads="1"/>
          </p:cNvSpPr>
          <p:nvPr>
            <p:ph type="sldNum" sz="quarter" idx="4"/>
          </p:nvPr>
        </p:nvSpPr>
        <p:spPr>
          <a:xfrm>
            <a:off x="10628030" y="6286152"/>
            <a:ext cx="1192892" cy="476251"/>
          </a:xfrm>
          <a:prstGeom prst="rect">
            <a:avLst/>
          </a:prstGeom>
        </p:spPr>
        <p:txBody>
          <a:bodyPr vert="horz" wrap="square" lIns="68388" tIns="34194" rIns="68388" bIns="34194" numCol="1" anchor="t" anchorCtr="0" compatLnSpc="1">
            <a:prstTxWarp prst="textNoShape">
              <a:avLst/>
            </a:prstTxWarp>
          </a:bodyPr>
          <a:lstStyle>
            <a:lvl1pPr algn="r">
              <a:defRPr sz="1600">
                <a:solidFill>
                  <a:schemeClr val="accent1"/>
                </a:solidFill>
                <a:cs typeface="Arial" charset="0"/>
              </a:defRPr>
            </a:lvl1pPr>
          </a:lstStyle>
          <a:p>
            <a:pPr>
              <a:defRPr/>
            </a:pPr>
            <a:fld id="{E93D67A8-B08C-0149-9F2B-3F98AAA3F1F7}" type="slidenum">
              <a:rPr lang="nl-NL" smtClean="0"/>
              <a:pPr>
                <a:defRPr/>
              </a:pPr>
              <a:t>‹nr.›</a:t>
            </a:fld>
            <a:endParaRPr lang="nl-NL" dirty="0"/>
          </a:p>
        </p:txBody>
      </p:sp>
    </p:spTree>
    <p:extLst>
      <p:ext uri="{BB962C8B-B14F-4D97-AF65-F5344CB8AC3E}">
        <p14:creationId xmlns="" xmlns:p14="http://schemas.microsoft.com/office/powerpoint/2010/main" val="1125255633"/>
      </p:ext>
    </p:extLst>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103086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26891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31253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81200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403938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54538568"/>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14666734"/>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895B06-7FDF-4AD0-828A-96523725C6F5}" type="datetimeFigureOut">
              <a:rPr lang="nl-NL" smtClean="0"/>
              <a:pPr/>
              <a:t>23-10-2017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286308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cstate="print">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cstate="print">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cstate="print">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cstate="print">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3895B06-7FDF-4AD0-828A-96523725C6F5}" type="datetimeFigureOut">
              <a:rPr lang="nl-NL" smtClean="0"/>
              <a:pPr/>
              <a:t>23-10-2017</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186981F-F8FC-45BB-8545-F858F2EA5ED5}" type="slidenum">
              <a:rPr lang="nl-NL" smtClean="0"/>
              <a:pPr/>
              <a:t>‹nr.›</a:t>
            </a:fld>
            <a:endParaRPr lang="nl-NL"/>
          </a:p>
        </p:txBody>
      </p:sp>
    </p:spTree>
    <p:extLst>
      <p:ext uri="{BB962C8B-B14F-4D97-AF65-F5344CB8AC3E}">
        <p14:creationId xmlns="" xmlns:p14="http://schemas.microsoft.com/office/powerpoint/2010/main" val="400366661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magician,">
            <a:extLst>
              <a:ext uri="{FF2B5EF4-FFF2-40B4-BE49-F238E27FC236}">
                <a16:creationId xmlns:a16="http://schemas.microsoft.com/office/drawing/2014/main" xmlns="" id="{082E1CE9-C5F4-4E63-ACB8-AC8697558577}"/>
              </a:ext>
            </a:extLst>
          </p:cNvPr>
          <p:cNvPicPr>
            <a:picLocks noChangeAspect="1" noChangeArrowheads="1"/>
          </p:cNvPicPr>
          <p:nvPr/>
        </p:nvPicPr>
        <p:blipFill rotWithShape="1">
          <a:blip r:embed="rId2" cstate="print">
            <a:duotone>
              <a:prstClr val="black"/>
              <a:schemeClr val="accent5">
                <a:tint val="45000"/>
                <a:satMod val="400000"/>
              </a:schemeClr>
            </a:duotone>
            <a:alphaModFix amt="25000"/>
            <a:extLst>
              <a:ext uri="{28A0092B-C50C-407E-A947-70E740481C1C}">
                <a14:useLocalDpi xmlns="" xmlns:a14="http://schemas.microsoft.com/office/drawing/2010/main" val="0"/>
              </a:ext>
            </a:extLst>
          </a:blip>
          <a:srcRect t="9091" r="9091"/>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1" name="Rectangle 70"/>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18DF2F3B-6429-4641-9A12-6E7288D7A521}"/>
              </a:ext>
            </a:extLst>
          </p:cNvPr>
          <p:cNvSpPr>
            <a:spLocks noGrp="1"/>
          </p:cNvSpPr>
          <p:nvPr>
            <p:ph type="ctrTitle"/>
          </p:nvPr>
        </p:nvSpPr>
        <p:spPr>
          <a:xfrm>
            <a:off x="645458" y="99420"/>
            <a:ext cx="8339731" cy="1608356"/>
          </a:xfrm>
        </p:spPr>
        <p:txBody>
          <a:bodyPr>
            <a:normAutofit/>
          </a:bodyPr>
          <a:lstStyle/>
          <a:p>
            <a:pPr>
              <a:lnSpc>
                <a:spcPct val="90000"/>
              </a:lnSpc>
            </a:pPr>
            <a:r>
              <a:rPr lang="nl-NL" sz="3200" b="1" dirty="0">
                <a:solidFill>
                  <a:srgbClr val="FFFF00"/>
                </a:solidFill>
              </a:rPr>
              <a:t>Turning hocus pocus into evidence</a:t>
            </a:r>
          </a:p>
        </p:txBody>
      </p:sp>
      <p:sp>
        <p:nvSpPr>
          <p:cNvPr id="3" name="Subtitle 2">
            <a:extLst>
              <a:ext uri="{FF2B5EF4-FFF2-40B4-BE49-F238E27FC236}">
                <a16:creationId xmlns:a16="http://schemas.microsoft.com/office/drawing/2014/main" xmlns="" id="{68B8BB2E-D9DE-4A24-98CE-4D7E4C9C9E9B}"/>
              </a:ext>
            </a:extLst>
          </p:cNvPr>
          <p:cNvSpPr>
            <a:spLocks noGrp="1"/>
          </p:cNvSpPr>
          <p:nvPr>
            <p:ph type="subTitle" idx="1"/>
          </p:nvPr>
        </p:nvSpPr>
        <p:spPr>
          <a:xfrm>
            <a:off x="645458" y="2062690"/>
            <a:ext cx="5849471" cy="861420"/>
          </a:xfrm>
        </p:spPr>
        <p:txBody>
          <a:bodyPr>
            <a:normAutofit/>
          </a:bodyPr>
          <a:lstStyle/>
          <a:p>
            <a:r>
              <a:rPr lang="nl-NL" sz="1800" dirty="0" smtClean="0">
                <a:solidFill>
                  <a:schemeClr val="tx1"/>
                </a:solidFill>
                <a:latin typeface="Arial" charset="0"/>
                <a:ea typeface="Arial" charset="0"/>
                <a:cs typeface="Arial" charset="0"/>
              </a:rPr>
              <a:t>Atjo Westerhuis DVM  </a:t>
            </a:r>
            <a:r>
              <a:rPr lang="nl-NL" sz="1800" b="1" dirty="0" smtClean="0">
                <a:solidFill>
                  <a:schemeClr val="tx1"/>
                </a:solidFill>
                <a:latin typeface="Arial" charset="0"/>
                <a:ea typeface="Arial" charset="0"/>
                <a:cs typeface="Arial" charset="0"/>
              </a:rPr>
              <a:t>| </a:t>
            </a:r>
            <a:r>
              <a:rPr lang="nl-NL" sz="1800" dirty="0" smtClean="0">
                <a:solidFill>
                  <a:schemeClr val="tx1"/>
                </a:solidFill>
                <a:latin typeface="Arial" charset="0"/>
                <a:ea typeface="Arial" charset="0"/>
                <a:cs typeface="Arial" charset="0"/>
              </a:rPr>
              <a:t> The netherlands</a:t>
            </a:r>
          </a:p>
          <a:p>
            <a:r>
              <a:rPr lang="nl-NL" sz="1400" dirty="0" smtClean="0">
                <a:solidFill>
                  <a:schemeClr val="tx1"/>
                </a:solidFill>
                <a:latin typeface="Arial" charset="0"/>
                <a:ea typeface="Arial" charset="0"/>
                <a:cs typeface="Arial" charset="0"/>
              </a:rPr>
              <a:t>South-AFRICA  - 9.10 | 2017</a:t>
            </a:r>
            <a:endParaRPr lang="nl-NL" sz="1400" dirty="0">
              <a:solidFill>
                <a:schemeClr val="tx1"/>
              </a:solidFill>
              <a:latin typeface="Arial" charset="0"/>
              <a:ea typeface="Arial" charset="0"/>
              <a:cs typeface="Arial" charset="0"/>
            </a:endParaRPr>
          </a:p>
        </p:txBody>
      </p:sp>
    </p:spTree>
    <p:extLst>
      <p:ext uri="{BB962C8B-B14F-4D97-AF65-F5344CB8AC3E}">
        <p14:creationId xmlns="" xmlns:p14="http://schemas.microsoft.com/office/powerpoint/2010/main" val="4078536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73" name="Freeform 7"/>
          <p:cNvSpPr>
            <a:spLocks noGrp="1" noRot="1" noChangeAspect="1" noMove="1" noResize="1" noEditPoints="1" noAdjustHandles="1" noChangeArrowheads="1" noChangeShapeType="1" noTextEdit="1"/>
          </p:cNvSpPr>
          <p:nvPr>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p:cNvSpPr>
            <a:spLocks noGrp="1" noRot="1" noChangeAspect="1" noMove="1" noResize="1" noEditPoints="1" noAdjustHandles="1" noChangeArrowheads="1" noChangeShapeType="1" noTextEdit="1"/>
          </p:cNvSpPr>
          <p:nvPr>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77" name="Rectangle 76"/>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Content Placeholder 2">
            <a:extLst>
              <a:ext uri="{FF2B5EF4-FFF2-40B4-BE49-F238E27FC236}">
                <a16:creationId xmlns:a16="http://schemas.microsoft.com/office/drawing/2014/main" xmlns="" id="{8D69FDC8-DD6F-4F13-8CC8-0BDA870EA013}"/>
              </a:ext>
            </a:extLst>
          </p:cNvPr>
          <p:cNvSpPr>
            <a:spLocks noGrp="1"/>
          </p:cNvSpPr>
          <p:nvPr>
            <p:ph idx="1"/>
          </p:nvPr>
        </p:nvSpPr>
        <p:spPr>
          <a:xfrm>
            <a:off x="497705" y="1274109"/>
            <a:ext cx="3450404" cy="4309782"/>
          </a:xfrm>
        </p:spPr>
        <p:txBody>
          <a:bodyPr>
            <a:normAutofit/>
          </a:bodyPr>
          <a:lstStyle/>
          <a:p>
            <a:pPr>
              <a:lnSpc>
                <a:spcPct val="150000"/>
              </a:lnSpc>
            </a:pPr>
            <a:r>
              <a:rPr lang="nl-NL" b="1" dirty="0" smtClean="0">
                <a:solidFill>
                  <a:srgbClr val="92D050"/>
                </a:solidFill>
              </a:rPr>
              <a:t>Constitutional / Type</a:t>
            </a:r>
          </a:p>
          <a:p>
            <a:pPr>
              <a:lnSpc>
                <a:spcPct val="150000"/>
              </a:lnSpc>
            </a:pPr>
            <a:r>
              <a:rPr lang="nl-NL" b="1" dirty="0" smtClean="0">
                <a:solidFill>
                  <a:schemeClr val="bg1"/>
                </a:solidFill>
              </a:rPr>
              <a:t>Aetiology</a:t>
            </a:r>
          </a:p>
          <a:p>
            <a:pPr>
              <a:lnSpc>
                <a:spcPct val="150000"/>
              </a:lnSpc>
            </a:pPr>
            <a:r>
              <a:rPr lang="nl-NL" b="1" dirty="0" smtClean="0">
                <a:solidFill>
                  <a:srgbClr val="92D050"/>
                </a:solidFill>
              </a:rPr>
              <a:t>Peculiar</a:t>
            </a:r>
          </a:p>
          <a:p>
            <a:pPr>
              <a:lnSpc>
                <a:spcPct val="150000"/>
              </a:lnSpc>
            </a:pPr>
            <a:r>
              <a:rPr lang="nl-NL" b="1" dirty="0" smtClean="0">
                <a:solidFill>
                  <a:srgbClr val="92D050"/>
                </a:solidFill>
              </a:rPr>
              <a:t>Mind</a:t>
            </a:r>
          </a:p>
          <a:p>
            <a:pPr>
              <a:lnSpc>
                <a:spcPct val="150000"/>
              </a:lnSpc>
            </a:pPr>
            <a:r>
              <a:rPr lang="nl-NL" b="1" dirty="0" smtClean="0">
                <a:solidFill>
                  <a:srgbClr val="92D050"/>
                </a:solidFill>
              </a:rPr>
              <a:t>General</a:t>
            </a:r>
          </a:p>
          <a:p>
            <a:pPr>
              <a:lnSpc>
                <a:spcPct val="150000"/>
              </a:lnSpc>
            </a:pPr>
            <a:r>
              <a:rPr lang="nl-NL" b="1" dirty="0" smtClean="0">
                <a:solidFill>
                  <a:srgbClr val="92D050"/>
                </a:solidFill>
              </a:rPr>
              <a:t>Modality</a:t>
            </a:r>
          </a:p>
          <a:p>
            <a:pPr>
              <a:lnSpc>
                <a:spcPct val="150000"/>
              </a:lnSpc>
            </a:pPr>
            <a:r>
              <a:rPr lang="nl-NL" b="1" dirty="0" smtClean="0">
                <a:solidFill>
                  <a:srgbClr val="92D050"/>
                </a:solidFill>
              </a:rPr>
              <a:t>Local</a:t>
            </a:r>
          </a:p>
          <a:p>
            <a:endParaRPr lang="nl-NL" dirty="0" smtClean="0"/>
          </a:p>
          <a:p>
            <a:endParaRPr lang="nl-NL" dirty="0" smtClean="0"/>
          </a:p>
          <a:p>
            <a:endParaRPr lang="nl-NL" dirty="0"/>
          </a:p>
        </p:txBody>
      </p:sp>
      <p:sp>
        <p:nvSpPr>
          <p:cNvPr id="8" name="Content Placeholder 2">
            <a:extLst>
              <a:ext uri="{FF2B5EF4-FFF2-40B4-BE49-F238E27FC236}">
                <a16:creationId xmlns:a16="http://schemas.microsoft.com/office/drawing/2014/main" xmlns="" id="{8D69FDC8-DD6F-4F13-8CC8-0BDA870EA013}"/>
              </a:ext>
            </a:extLst>
          </p:cNvPr>
          <p:cNvSpPr txBox="1">
            <a:spLocks/>
          </p:cNvSpPr>
          <p:nvPr/>
        </p:nvSpPr>
        <p:spPr>
          <a:xfrm>
            <a:off x="4687573" y="1143000"/>
            <a:ext cx="6843691" cy="48225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nl-NL" dirty="0"/>
              <a:t>Both </a:t>
            </a:r>
            <a:r>
              <a:rPr lang="nl-NL" dirty="0" smtClean="0"/>
              <a:t>types </a:t>
            </a:r>
            <a:r>
              <a:rPr lang="nl-NL" dirty="0"/>
              <a:t>are introverted and may have </a:t>
            </a:r>
            <a:r>
              <a:rPr lang="nl-NL" dirty="0" smtClean="0"/>
              <a:t>chronic diarrhea. Aetiology or modality of aggravation. </a:t>
            </a:r>
          </a:p>
          <a:p>
            <a:pPr marL="0" indent="0">
              <a:buNone/>
            </a:pPr>
            <a:endParaRPr lang="nl-NL" b="1" dirty="0" smtClean="0">
              <a:solidFill>
                <a:srgbClr val="0070C0"/>
              </a:solidFill>
            </a:endParaRPr>
          </a:p>
          <a:p>
            <a:pPr marL="0" indent="0">
              <a:buNone/>
            </a:pPr>
            <a:r>
              <a:rPr lang="nl-NL" b="1" dirty="0" smtClean="0">
                <a:solidFill>
                  <a:srgbClr val="0070C0"/>
                </a:solidFill>
              </a:rPr>
              <a:t>Ignatia amara</a:t>
            </a:r>
          </a:p>
          <a:p>
            <a:pPr marL="0" indent="0">
              <a:lnSpc>
                <a:spcPct val="120000"/>
              </a:lnSpc>
              <a:buNone/>
            </a:pPr>
            <a:r>
              <a:rPr lang="nl-NL" dirty="0" smtClean="0"/>
              <a:t>Ailments from </a:t>
            </a:r>
            <a:r>
              <a:rPr lang="nl-NL" dirty="0"/>
              <a:t>silent grief</a:t>
            </a:r>
            <a:r>
              <a:rPr lang="nl-NL" dirty="0" smtClean="0"/>
              <a:t>, especially chronic diarrhea (IBD): periodically colitis. No emaciation. </a:t>
            </a:r>
            <a:endParaRPr lang="nl-NL" b="1" dirty="0" smtClean="0">
              <a:solidFill>
                <a:srgbClr val="0070C0"/>
              </a:solidFill>
            </a:endParaRPr>
          </a:p>
          <a:p>
            <a:pPr marL="0" indent="0">
              <a:lnSpc>
                <a:spcPct val="120000"/>
              </a:lnSpc>
              <a:buFont typeface="Wingdings 3" charset="2"/>
              <a:buNone/>
            </a:pPr>
            <a:endParaRPr lang="nl-NL" b="1" dirty="0" smtClean="0">
              <a:solidFill>
                <a:srgbClr val="0070C0"/>
              </a:solidFill>
            </a:endParaRPr>
          </a:p>
          <a:p>
            <a:pPr marL="0" indent="0">
              <a:lnSpc>
                <a:spcPct val="120000"/>
              </a:lnSpc>
              <a:buFont typeface="Wingdings 3" charset="2"/>
              <a:buNone/>
            </a:pPr>
            <a:r>
              <a:rPr lang="nl-NL" b="1" dirty="0" smtClean="0">
                <a:solidFill>
                  <a:srgbClr val="0070C0"/>
                </a:solidFill>
              </a:rPr>
              <a:t>Arsenicum album</a:t>
            </a:r>
          </a:p>
          <a:p>
            <a:pPr marL="0" indent="0">
              <a:lnSpc>
                <a:spcPct val="120000"/>
              </a:lnSpc>
              <a:buFont typeface="Wingdings 3" charset="2"/>
              <a:buNone/>
            </a:pPr>
            <a:r>
              <a:rPr lang="nl-NL" dirty="0" smtClean="0"/>
              <a:t>Ailments from drinking icy cold water, especially chronic diarrhea (IBD): small intestinal problem, not periodically. Rapid and  severe emaciation. </a:t>
            </a:r>
          </a:p>
          <a:p>
            <a:endParaRPr lang="nl-NL" sz="2200" dirty="0" smtClean="0"/>
          </a:p>
          <a:p>
            <a:endParaRPr lang="nl-NL" dirty="0"/>
          </a:p>
        </p:txBody>
      </p:sp>
    </p:spTree>
    <p:extLst>
      <p:ext uri="{BB962C8B-B14F-4D97-AF65-F5344CB8AC3E}">
        <p14:creationId xmlns="" xmlns:p14="http://schemas.microsoft.com/office/powerpoint/2010/main" val="717029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73" name="Freeform 7"/>
          <p:cNvSpPr>
            <a:spLocks noGrp="1" noRot="1" noChangeAspect="1" noMove="1" noResize="1" noEditPoints="1" noAdjustHandles="1" noChangeArrowheads="1" noChangeShapeType="1" noTextEdit="1"/>
          </p:cNvSpPr>
          <p:nvPr>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p:cNvSpPr>
            <a:spLocks noGrp="1" noRot="1" noChangeAspect="1" noMove="1" noResize="1" noEditPoints="1" noAdjustHandles="1" noChangeArrowheads="1" noChangeShapeType="1" noTextEdit="1"/>
          </p:cNvSpPr>
          <p:nvPr>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77" name="Rectangle 76"/>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Content Placeholder 2">
            <a:extLst>
              <a:ext uri="{FF2B5EF4-FFF2-40B4-BE49-F238E27FC236}">
                <a16:creationId xmlns:a16="http://schemas.microsoft.com/office/drawing/2014/main" xmlns="" id="{8D69FDC8-DD6F-4F13-8CC8-0BDA870EA013}"/>
              </a:ext>
            </a:extLst>
          </p:cNvPr>
          <p:cNvSpPr>
            <a:spLocks noGrp="1"/>
          </p:cNvSpPr>
          <p:nvPr>
            <p:ph idx="1"/>
          </p:nvPr>
        </p:nvSpPr>
        <p:spPr>
          <a:xfrm>
            <a:off x="497705" y="1274109"/>
            <a:ext cx="3450404" cy="4309782"/>
          </a:xfrm>
        </p:spPr>
        <p:txBody>
          <a:bodyPr>
            <a:normAutofit/>
          </a:bodyPr>
          <a:lstStyle/>
          <a:p>
            <a:pPr>
              <a:lnSpc>
                <a:spcPct val="150000"/>
              </a:lnSpc>
            </a:pPr>
            <a:r>
              <a:rPr lang="nl-NL" b="1" dirty="0" smtClean="0">
                <a:solidFill>
                  <a:srgbClr val="92D050"/>
                </a:solidFill>
              </a:rPr>
              <a:t>Constitutional / Type</a:t>
            </a:r>
          </a:p>
          <a:p>
            <a:pPr>
              <a:lnSpc>
                <a:spcPct val="150000"/>
              </a:lnSpc>
            </a:pPr>
            <a:r>
              <a:rPr lang="nl-NL" b="1" dirty="0" smtClean="0">
                <a:solidFill>
                  <a:srgbClr val="92D050"/>
                </a:solidFill>
              </a:rPr>
              <a:t>Aetiology</a:t>
            </a:r>
          </a:p>
          <a:p>
            <a:pPr>
              <a:lnSpc>
                <a:spcPct val="150000"/>
              </a:lnSpc>
            </a:pPr>
            <a:r>
              <a:rPr lang="nl-NL" b="1" dirty="0" smtClean="0">
                <a:solidFill>
                  <a:schemeClr val="bg1"/>
                </a:solidFill>
              </a:rPr>
              <a:t>Peculiar</a:t>
            </a:r>
          </a:p>
          <a:p>
            <a:pPr>
              <a:lnSpc>
                <a:spcPct val="150000"/>
              </a:lnSpc>
            </a:pPr>
            <a:r>
              <a:rPr lang="nl-NL" b="1" dirty="0" smtClean="0">
                <a:solidFill>
                  <a:srgbClr val="92D050"/>
                </a:solidFill>
              </a:rPr>
              <a:t>Mind</a:t>
            </a:r>
          </a:p>
          <a:p>
            <a:pPr>
              <a:lnSpc>
                <a:spcPct val="150000"/>
              </a:lnSpc>
            </a:pPr>
            <a:r>
              <a:rPr lang="nl-NL" b="1" dirty="0" smtClean="0">
                <a:solidFill>
                  <a:srgbClr val="92D050"/>
                </a:solidFill>
              </a:rPr>
              <a:t>General</a:t>
            </a:r>
          </a:p>
          <a:p>
            <a:pPr>
              <a:lnSpc>
                <a:spcPct val="150000"/>
              </a:lnSpc>
            </a:pPr>
            <a:r>
              <a:rPr lang="nl-NL" b="1" dirty="0" smtClean="0">
                <a:solidFill>
                  <a:srgbClr val="92D050"/>
                </a:solidFill>
              </a:rPr>
              <a:t>Modality</a:t>
            </a:r>
          </a:p>
          <a:p>
            <a:pPr>
              <a:lnSpc>
                <a:spcPct val="150000"/>
              </a:lnSpc>
            </a:pPr>
            <a:r>
              <a:rPr lang="nl-NL" b="1" dirty="0" smtClean="0">
                <a:solidFill>
                  <a:srgbClr val="92D050"/>
                </a:solidFill>
              </a:rPr>
              <a:t>Local</a:t>
            </a:r>
          </a:p>
          <a:p>
            <a:endParaRPr lang="nl-NL" dirty="0" smtClean="0"/>
          </a:p>
          <a:p>
            <a:endParaRPr lang="nl-NL" dirty="0" smtClean="0"/>
          </a:p>
          <a:p>
            <a:endParaRPr lang="nl-NL" dirty="0"/>
          </a:p>
        </p:txBody>
      </p:sp>
      <p:sp>
        <p:nvSpPr>
          <p:cNvPr id="8" name="Content Placeholder 2">
            <a:extLst>
              <a:ext uri="{FF2B5EF4-FFF2-40B4-BE49-F238E27FC236}">
                <a16:creationId xmlns:a16="http://schemas.microsoft.com/office/drawing/2014/main" xmlns="" id="{8D69FDC8-DD6F-4F13-8CC8-0BDA870EA013}"/>
              </a:ext>
            </a:extLst>
          </p:cNvPr>
          <p:cNvSpPr txBox="1">
            <a:spLocks/>
          </p:cNvSpPr>
          <p:nvPr/>
        </p:nvSpPr>
        <p:spPr>
          <a:xfrm>
            <a:off x="4687573" y="1143000"/>
            <a:ext cx="6843691" cy="482251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nl-NL" dirty="0"/>
              <a:t>Both </a:t>
            </a:r>
            <a:r>
              <a:rPr lang="nl-NL" dirty="0" smtClean="0"/>
              <a:t>types have skinproblems (alopecia, with or without itching). Peculiar combination (!) of symptoms</a:t>
            </a:r>
            <a:endParaRPr lang="nl-NL" b="1" dirty="0" smtClean="0">
              <a:solidFill>
                <a:srgbClr val="0070C0"/>
              </a:solidFill>
            </a:endParaRPr>
          </a:p>
          <a:p>
            <a:pPr marL="0" indent="0">
              <a:buNone/>
            </a:pPr>
            <a:endParaRPr lang="nl-NL" b="1" dirty="0" smtClean="0">
              <a:solidFill>
                <a:srgbClr val="0070C0"/>
              </a:solidFill>
            </a:endParaRPr>
          </a:p>
          <a:p>
            <a:pPr marL="0" indent="0">
              <a:buNone/>
            </a:pPr>
            <a:r>
              <a:rPr lang="nl-NL" b="1" dirty="0" smtClean="0">
                <a:solidFill>
                  <a:srgbClr val="0070C0"/>
                </a:solidFill>
              </a:rPr>
              <a:t>Pulsatilla pratensis</a:t>
            </a:r>
          </a:p>
          <a:p>
            <a:pPr marL="0" indent="0">
              <a:lnSpc>
                <a:spcPct val="120000"/>
              </a:lnSpc>
              <a:buNone/>
            </a:pPr>
            <a:r>
              <a:rPr lang="nl-NL" dirty="0" smtClean="0"/>
              <a:t>Extreme submissive. Mild overweight, BCS 6-7, little appetite en extreme thirstlesness. Alternating stool conditions</a:t>
            </a:r>
            <a:endParaRPr lang="nl-NL" b="1" dirty="0" smtClean="0">
              <a:solidFill>
                <a:srgbClr val="0070C0"/>
              </a:solidFill>
            </a:endParaRPr>
          </a:p>
          <a:p>
            <a:pPr marL="0" indent="0">
              <a:lnSpc>
                <a:spcPct val="120000"/>
              </a:lnSpc>
              <a:buFont typeface="Wingdings 3" charset="2"/>
              <a:buNone/>
            </a:pPr>
            <a:endParaRPr lang="nl-NL" b="1" dirty="0" smtClean="0">
              <a:solidFill>
                <a:srgbClr val="0070C0"/>
              </a:solidFill>
            </a:endParaRPr>
          </a:p>
          <a:p>
            <a:pPr marL="0" indent="0">
              <a:lnSpc>
                <a:spcPct val="120000"/>
              </a:lnSpc>
              <a:buFont typeface="Wingdings 3" charset="2"/>
              <a:buNone/>
            </a:pPr>
            <a:r>
              <a:rPr lang="nl-NL" b="1" dirty="0" smtClean="0">
                <a:solidFill>
                  <a:srgbClr val="0070C0"/>
                </a:solidFill>
              </a:rPr>
              <a:t>Lycopodium clavatum</a:t>
            </a:r>
            <a:endParaRPr lang="nl-NL" dirty="0"/>
          </a:p>
          <a:p>
            <a:pPr marL="0" indent="0">
              <a:lnSpc>
                <a:spcPct val="120000"/>
              </a:lnSpc>
              <a:buFont typeface="Wingdings 3" charset="2"/>
              <a:buNone/>
            </a:pPr>
            <a:r>
              <a:rPr lang="nl-NL" dirty="0"/>
              <a:t>M</a:t>
            </a:r>
            <a:r>
              <a:rPr lang="nl-NL" dirty="0" smtClean="0"/>
              <a:t>ix of dominant (attitude), friendly (tail wagging(?)) and lack of self confidence (tension, trembling, grumbling). BCS 4-5, good appetite, normal drinking. Large intestinal problem.</a:t>
            </a:r>
          </a:p>
          <a:p>
            <a:endParaRPr lang="nl-NL" sz="2200" dirty="0" smtClean="0"/>
          </a:p>
          <a:p>
            <a:endParaRPr lang="nl-NL" dirty="0"/>
          </a:p>
        </p:txBody>
      </p:sp>
    </p:spTree>
    <p:extLst>
      <p:ext uri="{BB962C8B-B14F-4D97-AF65-F5344CB8AC3E}">
        <p14:creationId xmlns="" xmlns:p14="http://schemas.microsoft.com/office/powerpoint/2010/main" val="1583706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375CF-64C2-4575-8DFA-FA5B116DC1CC}"/>
              </a:ext>
            </a:extLst>
          </p:cNvPr>
          <p:cNvSpPr>
            <a:spLocks noGrp="1"/>
          </p:cNvSpPr>
          <p:nvPr>
            <p:ph type="title"/>
          </p:nvPr>
        </p:nvSpPr>
        <p:spPr/>
        <p:txBody>
          <a:bodyPr/>
          <a:lstStyle/>
          <a:p>
            <a:r>
              <a:rPr lang="nl-NL" sz="3200" b="1" dirty="0">
                <a:solidFill>
                  <a:srgbClr val="FFFF00"/>
                </a:solidFill>
              </a:rPr>
              <a:t>Hierarchy</a:t>
            </a:r>
          </a:p>
        </p:txBody>
      </p:sp>
      <p:graphicFrame>
        <p:nvGraphicFramePr>
          <p:cNvPr id="4" name="Table 3">
            <a:extLst>
              <a:ext uri="{FF2B5EF4-FFF2-40B4-BE49-F238E27FC236}">
                <a16:creationId xmlns:a16="http://schemas.microsoft.com/office/drawing/2014/main" xmlns="" id="{9DC9B63A-D1A1-4C22-A46C-E4FE053ED0CB}"/>
              </a:ext>
            </a:extLst>
          </p:cNvPr>
          <p:cNvGraphicFramePr>
            <a:graphicFrameLocks noGrp="1"/>
          </p:cNvGraphicFramePr>
          <p:nvPr>
            <p:extLst>
              <p:ext uri="{D42A27DB-BD31-4B8C-83A1-F6EECF244321}">
                <p14:modId xmlns="" xmlns:p14="http://schemas.microsoft.com/office/powerpoint/2010/main" val="534650668"/>
              </p:ext>
            </p:extLst>
          </p:nvPr>
        </p:nvGraphicFramePr>
        <p:xfrm>
          <a:off x="1538515" y="1277261"/>
          <a:ext cx="8752114" cy="4746170"/>
        </p:xfrm>
        <a:graphic>
          <a:graphicData uri="http://schemas.openxmlformats.org/drawingml/2006/table">
            <a:tbl>
              <a:tblPr>
                <a:tableStyleId>{5C22544A-7EE6-4342-B048-85BDC9FD1C3A}</a:tableStyleId>
              </a:tblPr>
              <a:tblGrid>
                <a:gridCol w="1596571">
                  <a:extLst>
                    <a:ext uri="{9D8B030D-6E8A-4147-A177-3AD203B41FA5}">
                      <a16:colId xmlns:a16="http://schemas.microsoft.com/office/drawing/2014/main" xmlns="" val="3744651129"/>
                    </a:ext>
                  </a:extLst>
                </a:gridCol>
                <a:gridCol w="4310743">
                  <a:extLst>
                    <a:ext uri="{9D8B030D-6E8A-4147-A177-3AD203B41FA5}">
                      <a16:colId xmlns:a16="http://schemas.microsoft.com/office/drawing/2014/main" xmlns="" val="4113912060"/>
                    </a:ext>
                  </a:extLst>
                </a:gridCol>
                <a:gridCol w="2844800">
                  <a:extLst>
                    <a:ext uri="{9D8B030D-6E8A-4147-A177-3AD203B41FA5}">
                      <a16:colId xmlns:a16="http://schemas.microsoft.com/office/drawing/2014/main" xmlns="" val="348143816"/>
                    </a:ext>
                  </a:extLst>
                </a:gridCol>
              </a:tblGrid>
              <a:tr h="474617">
                <a:tc>
                  <a:txBody>
                    <a:bodyPr/>
                    <a:lstStyle/>
                    <a:p>
                      <a:pPr algn="ctr">
                        <a:lnSpc>
                          <a:spcPct val="150000"/>
                        </a:lnSpc>
                        <a:spcAft>
                          <a:spcPts val="0"/>
                        </a:spcAft>
                      </a:pPr>
                      <a:r>
                        <a:rPr lang="nl-NL" sz="2000" dirty="0">
                          <a:effectLst/>
                        </a:rPr>
                        <a:t>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nSpc>
                          <a:spcPct val="150000"/>
                        </a:lnSpc>
                        <a:spcAft>
                          <a:spcPts val="0"/>
                        </a:spcAft>
                      </a:pPr>
                      <a:r>
                        <a:rPr lang="nl-NL" sz="2000" dirty="0">
                          <a:effectLst/>
                        </a:rPr>
                        <a:t>Platinum metallicum</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gn="l">
                        <a:lnSpc>
                          <a:spcPct val="150000"/>
                        </a:lnSpc>
                        <a:spcAft>
                          <a:spcPts val="0"/>
                        </a:spcAft>
                      </a:pPr>
                      <a:r>
                        <a:rPr lang="nl-NL" sz="2000" dirty="0">
                          <a:effectLst/>
                        </a:rPr>
                        <a:t>Dominant</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extLst>
                  <a:ext uri="{0D108BD9-81ED-4DB2-BD59-A6C34878D82A}">
                    <a16:rowId xmlns:a16="http://schemas.microsoft.com/office/drawing/2014/main" xmlns="" val="2427058167"/>
                  </a:ext>
                </a:extLst>
              </a:tr>
              <a:tr h="474617">
                <a:tc>
                  <a:txBody>
                    <a:bodyPr/>
                    <a:lstStyle/>
                    <a:p>
                      <a:pPr algn="ctr">
                        <a:lnSpc>
                          <a:spcPct val="150000"/>
                        </a:lnSpc>
                        <a:spcAft>
                          <a:spcPts val="0"/>
                        </a:spcAft>
                      </a:pPr>
                      <a:r>
                        <a:rPr lang="nl-NL" sz="2000" dirty="0">
                          <a:effectLst/>
                        </a:rPr>
                        <a:t>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nSpc>
                          <a:spcPct val="150000"/>
                        </a:lnSpc>
                        <a:spcAft>
                          <a:spcPts val="0"/>
                        </a:spcAft>
                      </a:pPr>
                      <a:r>
                        <a:rPr lang="nl-NL" sz="2000" dirty="0">
                          <a:effectLst/>
                        </a:rPr>
                        <a:t>Aurum metallicum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gn="ctr">
                        <a:lnSpc>
                          <a:spcPct val="150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extLst>
                  <a:ext uri="{0D108BD9-81ED-4DB2-BD59-A6C34878D82A}">
                    <a16:rowId xmlns:a16="http://schemas.microsoft.com/office/drawing/2014/main" xmlns="" val="3986342939"/>
                  </a:ext>
                </a:extLst>
              </a:tr>
              <a:tr h="474617">
                <a:tc>
                  <a:txBody>
                    <a:bodyPr/>
                    <a:lstStyle/>
                    <a:p>
                      <a:pPr algn="ctr">
                        <a:lnSpc>
                          <a:spcPct val="150000"/>
                        </a:lnSpc>
                        <a:spcAft>
                          <a:spcPts val="0"/>
                        </a:spcAft>
                      </a:pPr>
                      <a:r>
                        <a:rPr lang="nl-NL" sz="2000" dirty="0">
                          <a:effectLst/>
                        </a:rPr>
                        <a:t>3</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nSpc>
                          <a:spcPct val="150000"/>
                        </a:lnSpc>
                        <a:spcAft>
                          <a:spcPts val="0"/>
                        </a:spcAft>
                      </a:pPr>
                      <a:r>
                        <a:rPr lang="nl-NL" sz="2000" dirty="0">
                          <a:effectLst/>
                        </a:rPr>
                        <a:t>Lycopodium clavatum</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gn="ctr">
                        <a:lnSpc>
                          <a:spcPct val="150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extLst>
                  <a:ext uri="{0D108BD9-81ED-4DB2-BD59-A6C34878D82A}">
                    <a16:rowId xmlns:a16="http://schemas.microsoft.com/office/drawing/2014/main" xmlns="" val="3781036066"/>
                  </a:ext>
                </a:extLst>
              </a:tr>
              <a:tr h="474617">
                <a:tc>
                  <a:txBody>
                    <a:bodyPr/>
                    <a:lstStyle/>
                    <a:p>
                      <a:pPr algn="ctr">
                        <a:lnSpc>
                          <a:spcPct val="150000"/>
                        </a:lnSpc>
                        <a:spcAft>
                          <a:spcPts val="0"/>
                        </a:spcAft>
                      </a:pPr>
                      <a:r>
                        <a:rPr lang="nl-NL" sz="2000" dirty="0">
                          <a:effectLst/>
                        </a:rPr>
                        <a:t>4</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nSpc>
                          <a:spcPct val="150000"/>
                        </a:lnSpc>
                        <a:spcAft>
                          <a:spcPts val="0"/>
                        </a:spcAft>
                      </a:pPr>
                      <a:r>
                        <a:rPr lang="nl-NL" sz="2000" dirty="0">
                          <a:effectLst/>
                        </a:rPr>
                        <a:t>Stramonium</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gn="ctr">
                        <a:lnSpc>
                          <a:spcPct val="150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extLst>
                  <a:ext uri="{0D108BD9-81ED-4DB2-BD59-A6C34878D82A}">
                    <a16:rowId xmlns:a16="http://schemas.microsoft.com/office/drawing/2014/main" xmlns="" val="1303681226"/>
                  </a:ext>
                </a:extLst>
              </a:tr>
              <a:tr h="474617">
                <a:tc>
                  <a:txBody>
                    <a:bodyPr/>
                    <a:lstStyle/>
                    <a:p>
                      <a:pPr algn="ctr">
                        <a:lnSpc>
                          <a:spcPct val="150000"/>
                        </a:lnSpc>
                        <a:spcAft>
                          <a:spcPts val="0"/>
                        </a:spcAft>
                      </a:pPr>
                      <a:r>
                        <a:rPr lang="nl-NL" sz="2000" dirty="0">
                          <a:effectLst/>
                        </a:rPr>
                        <a:t>5</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nSpc>
                          <a:spcPct val="150000"/>
                        </a:lnSpc>
                        <a:spcAft>
                          <a:spcPts val="0"/>
                        </a:spcAft>
                      </a:pPr>
                      <a:r>
                        <a:rPr lang="nl-NL" sz="2000" dirty="0">
                          <a:effectLst/>
                        </a:rPr>
                        <a:t>Lachesis mutus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gn="ctr">
                        <a:lnSpc>
                          <a:spcPct val="150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extLst>
                  <a:ext uri="{0D108BD9-81ED-4DB2-BD59-A6C34878D82A}">
                    <a16:rowId xmlns:a16="http://schemas.microsoft.com/office/drawing/2014/main" xmlns="" val="476061114"/>
                  </a:ext>
                </a:extLst>
              </a:tr>
              <a:tr h="474617">
                <a:tc>
                  <a:txBody>
                    <a:bodyPr/>
                    <a:lstStyle/>
                    <a:p>
                      <a:pPr algn="ctr">
                        <a:lnSpc>
                          <a:spcPct val="150000"/>
                        </a:lnSpc>
                        <a:spcAft>
                          <a:spcPts val="0"/>
                        </a:spcAft>
                      </a:pPr>
                      <a:r>
                        <a:rPr lang="nl-NL" sz="2000" dirty="0">
                          <a:effectLst/>
                        </a:rPr>
                        <a:t>6</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nSpc>
                          <a:spcPct val="150000"/>
                        </a:lnSpc>
                        <a:spcAft>
                          <a:spcPts val="0"/>
                        </a:spcAft>
                      </a:pPr>
                      <a:r>
                        <a:rPr lang="nl-NL" sz="2000" dirty="0">
                          <a:effectLst/>
                        </a:rPr>
                        <a:t>Ignatia amara</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gn="ctr">
                        <a:lnSpc>
                          <a:spcPct val="150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extLst>
                  <a:ext uri="{0D108BD9-81ED-4DB2-BD59-A6C34878D82A}">
                    <a16:rowId xmlns:a16="http://schemas.microsoft.com/office/drawing/2014/main" xmlns="" val="1855475750"/>
                  </a:ext>
                </a:extLst>
              </a:tr>
              <a:tr h="474617">
                <a:tc>
                  <a:txBody>
                    <a:bodyPr/>
                    <a:lstStyle/>
                    <a:p>
                      <a:pPr algn="ctr">
                        <a:lnSpc>
                          <a:spcPct val="150000"/>
                        </a:lnSpc>
                        <a:spcAft>
                          <a:spcPts val="0"/>
                        </a:spcAft>
                      </a:pPr>
                      <a:r>
                        <a:rPr lang="nl-NL" sz="2000" dirty="0">
                          <a:effectLst/>
                        </a:rPr>
                        <a:t>7</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nSpc>
                          <a:spcPct val="150000"/>
                        </a:lnSpc>
                        <a:spcAft>
                          <a:spcPts val="0"/>
                        </a:spcAft>
                      </a:pPr>
                      <a:r>
                        <a:rPr lang="nl-NL" sz="2000" dirty="0">
                          <a:effectLst/>
                        </a:rPr>
                        <a:t>Graphites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gn="ctr">
                        <a:lnSpc>
                          <a:spcPct val="150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extLst>
                  <a:ext uri="{0D108BD9-81ED-4DB2-BD59-A6C34878D82A}">
                    <a16:rowId xmlns:a16="http://schemas.microsoft.com/office/drawing/2014/main" xmlns="" val="233922397"/>
                  </a:ext>
                </a:extLst>
              </a:tr>
              <a:tr h="474617">
                <a:tc>
                  <a:txBody>
                    <a:bodyPr/>
                    <a:lstStyle/>
                    <a:p>
                      <a:pPr algn="ctr">
                        <a:lnSpc>
                          <a:spcPct val="150000"/>
                        </a:lnSpc>
                        <a:spcAft>
                          <a:spcPts val="0"/>
                        </a:spcAft>
                      </a:pPr>
                      <a:r>
                        <a:rPr lang="nl-NL" sz="2000" dirty="0">
                          <a:effectLst/>
                        </a:rPr>
                        <a:t>8</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nSpc>
                          <a:spcPct val="150000"/>
                        </a:lnSpc>
                        <a:spcAft>
                          <a:spcPts val="0"/>
                        </a:spcAft>
                      </a:pPr>
                      <a:r>
                        <a:rPr lang="nl-NL" sz="2000" dirty="0">
                          <a:effectLst/>
                        </a:rPr>
                        <a:t>Nux vomica</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gn="ctr">
                        <a:lnSpc>
                          <a:spcPct val="150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extLst>
                  <a:ext uri="{0D108BD9-81ED-4DB2-BD59-A6C34878D82A}">
                    <a16:rowId xmlns:a16="http://schemas.microsoft.com/office/drawing/2014/main" xmlns="" val="4103293798"/>
                  </a:ext>
                </a:extLst>
              </a:tr>
              <a:tr h="474617">
                <a:tc>
                  <a:txBody>
                    <a:bodyPr/>
                    <a:lstStyle/>
                    <a:p>
                      <a:pPr algn="ctr">
                        <a:lnSpc>
                          <a:spcPct val="150000"/>
                        </a:lnSpc>
                        <a:spcAft>
                          <a:spcPts val="0"/>
                        </a:spcAft>
                      </a:pPr>
                      <a:r>
                        <a:rPr lang="nl-NL" sz="2000" dirty="0">
                          <a:effectLst/>
                        </a:rPr>
                        <a:t>9</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nSpc>
                          <a:spcPct val="150000"/>
                        </a:lnSpc>
                        <a:spcAft>
                          <a:spcPts val="0"/>
                        </a:spcAft>
                      </a:pPr>
                      <a:r>
                        <a:rPr lang="nl-NL" sz="2000" dirty="0">
                          <a:effectLst/>
                        </a:rPr>
                        <a:t>Hyoscyamus niger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gn="ctr">
                        <a:lnSpc>
                          <a:spcPct val="150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extLst>
                  <a:ext uri="{0D108BD9-81ED-4DB2-BD59-A6C34878D82A}">
                    <a16:rowId xmlns:a16="http://schemas.microsoft.com/office/drawing/2014/main" xmlns="" val="4190373508"/>
                  </a:ext>
                </a:extLst>
              </a:tr>
              <a:tr h="474617">
                <a:tc>
                  <a:txBody>
                    <a:bodyPr/>
                    <a:lstStyle/>
                    <a:p>
                      <a:pPr algn="ctr">
                        <a:lnSpc>
                          <a:spcPct val="150000"/>
                        </a:lnSpc>
                        <a:spcAft>
                          <a:spcPts val="0"/>
                        </a:spcAft>
                      </a:pPr>
                      <a:r>
                        <a:rPr lang="nl-NL" sz="2000" dirty="0">
                          <a:effectLst/>
                        </a:rPr>
                        <a:t>10</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nSpc>
                          <a:spcPct val="150000"/>
                        </a:lnSpc>
                        <a:spcAft>
                          <a:spcPts val="0"/>
                        </a:spcAft>
                      </a:pPr>
                      <a:r>
                        <a:rPr lang="nl-NL" sz="2000" dirty="0">
                          <a:effectLst/>
                        </a:rPr>
                        <a:t>Pulsatilla pratensis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tc>
                  <a:txBody>
                    <a:bodyPr/>
                    <a:lstStyle/>
                    <a:p>
                      <a:pPr algn="l">
                        <a:lnSpc>
                          <a:spcPct val="150000"/>
                        </a:lnSpc>
                        <a:spcAft>
                          <a:spcPts val="0"/>
                        </a:spcAft>
                      </a:pPr>
                      <a:r>
                        <a:rPr lang="nl-NL" sz="2000" dirty="0">
                          <a:effectLst/>
                        </a:rPr>
                        <a:t>Submissive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extLst>
                  <a:ext uri="{0D108BD9-81ED-4DB2-BD59-A6C34878D82A}">
                    <a16:rowId xmlns:a16="http://schemas.microsoft.com/office/drawing/2014/main" xmlns="" val="1256275731"/>
                  </a:ext>
                </a:extLst>
              </a:tr>
            </a:tbl>
          </a:graphicData>
        </a:graphic>
      </p:graphicFrame>
    </p:spTree>
    <p:extLst>
      <p:ext uri="{BB962C8B-B14F-4D97-AF65-F5344CB8AC3E}">
        <p14:creationId xmlns="" xmlns:p14="http://schemas.microsoft.com/office/powerpoint/2010/main" val="69753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375CF-64C2-4575-8DFA-FA5B116DC1CC}"/>
              </a:ext>
            </a:extLst>
          </p:cNvPr>
          <p:cNvSpPr>
            <a:spLocks noGrp="1"/>
          </p:cNvSpPr>
          <p:nvPr>
            <p:ph type="title"/>
          </p:nvPr>
        </p:nvSpPr>
        <p:spPr>
          <a:xfrm>
            <a:off x="994454" y="919949"/>
            <a:ext cx="9404723" cy="737453"/>
          </a:xfrm>
        </p:spPr>
        <p:txBody>
          <a:bodyPr/>
          <a:lstStyle/>
          <a:p>
            <a:r>
              <a:rPr lang="nl-NL" sz="3200" b="1" dirty="0" smtClean="0">
                <a:solidFill>
                  <a:srgbClr val="FFFF00"/>
                </a:solidFill>
              </a:rPr>
              <a:t>Starting homeopathy</a:t>
            </a:r>
            <a:endParaRPr lang="nl-NL" sz="3200" b="1" dirty="0">
              <a:solidFill>
                <a:srgbClr val="FFFF00"/>
              </a:solidFill>
            </a:endParaRPr>
          </a:p>
        </p:txBody>
      </p:sp>
      <p:sp>
        <p:nvSpPr>
          <p:cNvPr id="5" name="Title 1">
            <a:extLst>
              <a:ext uri="{FF2B5EF4-FFF2-40B4-BE49-F238E27FC236}">
                <a16:creationId xmlns:a16="http://schemas.microsoft.com/office/drawing/2014/main" xmlns="" id="{0BF375CF-64C2-4575-8DFA-FA5B116DC1CC}"/>
              </a:ext>
            </a:extLst>
          </p:cNvPr>
          <p:cNvSpPr txBox="1">
            <a:spLocks/>
          </p:cNvSpPr>
          <p:nvPr/>
        </p:nvSpPr>
        <p:spPr>
          <a:xfrm>
            <a:off x="994454" y="1860602"/>
            <a:ext cx="10172310" cy="398865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nSpc>
                <a:spcPct val="150000"/>
              </a:lnSpc>
              <a:buFont typeface="Wingdings" charset="2"/>
              <a:buChar char="§"/>
            </a:pPr>
            <a:r>
              <a:rPr lang="nl-NL" sz="2000" dirty="0" err="1" smtClean="0">
                <a:solidFill>
                  <a:schemeClr val="tx1"/>
                </a:solidFill>
              </a:rPr>
              <a:t>Choose</a:t>
            </a:r>
            <a:r>
              <a:rPr lang="nl-NL" sz="2000" dirty="0" smtClean="0">
                <a:solidFill>
                  <a:schemeClr val="tx1"/>
                </a:solidFill>
              </a:rPr>
              <a:t> 1, 2, 3, </a:t>
            </a:r>
            <a:r>
              <a:rPr lang="is-IS" sz="2000" dirty="0" smtClean="0">
                <a:solidFill>
                  <a:schemeClr val="tx1"/>
                </a:solidFill>
              </a:rPr>
              <a:t>…max </a:t>
            </a:r>
            <a:r>
              <a:rPr lang="nl-NL" sz="2000" dirty="0" smtClean="0">
                <a:solidFill>
                  <a:schemeClr val="tx1"/>
                </a:solidFill>
              </a:rPr>
              <a:t> 4 </a:t>
            </a:r>
            <a:r>
              <a:rPr lang="nl-NL" sz="2000" b="1" dirty="0" smtClean="0">
                <a:solidFill>
                  <a:schemeClr val="tx1"/>
                </a:solidFill>
              </a:rPr>
              <a:t>stereotypes</a:t>
            </a:r>
            <a:r>
              <a:rPr lang="nl-NL" sz="2000" dirty="0" smtClean="0">
                <a:solidFill>
                  <a:schemeClr val="tx1"/>
                </a:solidFill>
              </a:rPr>
              <a:t> (!)</a:t>
            </a:r>
            <a:endParaRPr lang="nl-NL" sz="2000" dirty="0">
              <a:solidFill>
                <a:schemeClr val="tx1"/>
              </a:solidFill>
            </a:endParaRPr>
          </a:p>
          <a:p>
            <a:pPr marL="514350" indent="-514350">
              <a:lnSpc>
                <a:spcPct val="150000"/>
              </a:lnSpc>
              <a:buFont typeface="Wingdings" charset="2"/>
              <a:buChar char="§"/>
            </a:pPr>
            <a:r>
              <a:rPr lang="nl-NL" sz="2000" dirty="0" smtClean="0">
                <a:solidFill>
                  <a:schemeClr val="tx1"/>
                </a:solidFill>
              </a:rPr>
              <a:t>Study MM: human RD and available veterinary RD</a:t>
            </a:r>
          </a:p>
          <a:p>
            <a:pPr marL="514350" indent="-514350">
              <a:lnSpc>
                <a:spcPct val="150000"/>
              </a:lnSpc>
              <a:buFont typeface="Wingdings" charset="2"/>
              <a:buChar char="§"/>
            </a:pPr>
            <a:r>
              <a:rPr lang="nl-NL" sz="2000" dirty="0">
                <a:solidFill>
                  <a:schemeClr val="tx1"/>
                </a:solidFill>
              </a:rPr>
              <a:t>Study </a:t>
            </a:r>
            <a:r>
              <a:rPr lang="nl-NL" sz="2000" dirty="0" smtClean="0">
                <a:solidFill>
                  <a:schemeClr val="tx1"/>
                </a:solidFill>
              </a:rPr>
              <a:t>principles of history taking based on hom. hierarchic symptoms outline</a:t>
            </a:r>
          </a:p>
          <a:p>
            <a:pPr marL="514350" indent="-514350">
              <a:lnSpc>
                <a:spcPct val="150000"/>
              </a:lnSpc>
              <a:buFont typeface="Wingdings" charset="2"/>
              <a:buChar char="§"/>
            </a:pPr>
            <a:r>
              <a:rPr lang="nl-NL" sz="2000" dirty="0" smtClean="0">
                <a:solidFill>
                  <a:schemeClr val="tx1"/>
                </a:solidFill>
              </a:rPr>
              <a:t>Study guidelines for dosing (potency, dosis, frequency and duration)</a:t>
            </a:r>
          </a:p>
          <a:p>
            <a:pPr marL="514350" indent="-514350">
              <a:lnSpc>
                <a:spcPct val="150000"/>
              </a:lnSpc>
              <a:buFont typeface="Wingdings" charset="2"/>
              <a:buChar char="§"/>
            </a:pPr>
            <a:r>
              <a:rPr lang="nl-NL" sz="2000" dirty="0" smtClean="0">
                <a:solidFill>
                  <a:schemeClr val="tx1"/>
                </a:solidFill>
              </a:rPr>
              <a:t>Make a </a:t>
            </a:r>
            <a:r>
              <a:rPr lang="nl-NL" sz="2000" b="1" dirty="0" smtClean="0">
                <a:solidFill>
                  <a:schemeClr val="tx1"/>
                </a:solidFill>
              </a:rPr>
              <a:t>professional documentation of the relevant information</a:t>
            </a:r>
          </a:p>
          <a:p>
            <a:pPr marL="514350" indent="-514350">
              <a:lnSpc>
                <a:spcPct val="150000"/>
              </a:lnSpc>
              <a:buFont typeface="Wingdings" charset="2"/>
              <a:buChar char="§"/>
            </a:pPr>
            <a:r>
              <a:rPr lang="nl-NL" sz="2000" dirty="0" smtClean="0">
                <a:solidFill>
                  <a:schemeClr val="tx1"/>
                </a:solidFill>
              </a:rPr>
              <a:t>Evaluate similar casuistics</a:t>
            </a:r>
          </a:p>
          <a:p>
            <a:pPr marL="514350" indent="-514350">
              <a:lnSpc>
                <a:spcPct val="150000"/>
              </a:lnSpc>
              <a:buFont typeface="Wingdings" charset="2"/>
              <a:buChar char="§"/>
            </a:pPr>
            <a:r>
              <a:rPr lang="nl-NL" sz="2000" b="1" dirty="0" smtClean="0">
                <a:solidFill>
                  <a:schemeClr val="tx1"/>
                </a:solidFill>
              </a:rPr>
              <a:t>Build up your own veterinary remedy pictures with your own senses </a:t>
            </a:r>
            <a:r>
              <a:rPr lang="is-IS" sz="2000" b="1" dirty="0" smtClean="0">
                <a:solidFill>
                  <a:schemeClr val="tx1"/>
                </a:solidFill>
              </a:rPr>
              <a:t>…</a:t>
            </a:r>
            <a:endParaRPr lang="nl-NL" sz="2000" b="1" dirty="0" smtClean="0">
              <a:solidFill>
                <a:schemeClr val="tx1"/>
              </a:solidFill>
            </a:endParaRPr>
          </a:p>
          <a:p>
            <a:pPr marL="514350" indent="-514350">
              <a:lnSpc>
                <a:spcPct val="150000"/>
              </a:lnSpc>
              <a:buFont typeface="Wingdings" charset="2"/>
              <a:buChar char="§"/>
            </a:pPr>
            <a:r>
              <a:rPr lang="is-IS" sz="2000" dirty="0" smtClean="0">
                <a:solidFill>
                  <a:schemeClr val="tx1"/>
                </a:solidFill>
              </a:rPr>
              <a:t>… and share your experiences with other colleages</a:t>
            </a:r>
          </a:p>
          <a:p>
            <a:pPr marL="514350" indent="-514350">
              <a:lnSpc>
                <a:spcPct val="150000"/>
              </a:lnSpc>
              <a:buFont typeface="Wingdings" charset="2"/>
              <a:buChar char="§"/>
            </a:pPr>
            <a:endParaRPr lang="is-IS" sz="2000" dirty="0" smtClean="0">
              <a:solidFill>
                <a:srgbClr val="FFFF00"/>
              </a:solidFill>
            </a:endParaRPr>
          </a:p>
          <a:p>
            <a:pPr marL="514350" indent="-514350">
              <a:lnSpc>
                <a:spcPct val="150000"/>
              </a:lnSpc>
              <a:buFont typeface="Wingdings" charset="2"/>
              <a:buChar char="§"/>
            </a:pPr>
            <a:endParaRPr lang="nl-NL" sz="1800" dirty="0" smtClean="0">
              <a:solidFill>
                <a:srgbClr val="FFFF00"/>
              </a:solidFill>
            </a:endParaRPr>
          </a:p>
          <a:p>
            <a:pPr marL="514350" indent="-514350">
              <a:buFont typeface="Wingdings" charset="2"/>
              <a:buChar char="§"/>
            </a:pPr>
            <a:endParaRPr lang="nl-NL" sz="3200" b="1" dirty="0" smtClean="0">
              <a:solidFill>
                <a:srgbClr val="FFFF00"/>
              </a:solidFill>
            </a:endParaRPr>
          </a:p>
          <a:p>
            <a:pPr marL="514350" indent="-514350">
              <a:buFont typeface="Wingdings" charset="2"/>
              <a:buChar char="§"/>
            </a:pPr>
            <a:endParaRPr lang="nl-NL" sz="3200" b="1" dirty="0">
              <a:solidFill>
                <a:srgbClr val="FFFF00"/>
              </a:solidFill>
            </a:endParaRPr>
          </a:p>
        </p:txBody>
      </p:sp>
    </p:spTree>
    <p:extLst>
      <p:ext uri="{BB962C8B-B14F-4D97-AF65-F5344CB8AC3E}">
        <p14:creationId xmlns="" xmlns:p14="http://schemas.microsoft.com/office/powerpoint/2010/main" val="82135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
          <p:cNvSpPr>
            <a:spLocks noGrp="1" noRot="1" noChangeAspect="1" noMove="1" noResize="1" noEditPoints="1" noAdjustHandles="1" noChangeArrowheads="1" noChangeShapeType="1" noTextEdit="1"/>
          </p:cNvSpPr>
          <p:nvPr>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7" name="Freeform 5"/>
          <p:cNvSpPr>
            <a:spLocks noGrp="1" noRot="1" noChangeAspect="1" noMove="1" noResize="1" noEditPoints="1" noAdjustHandles="1" noChangeArrowheads="1" noChangeShapeType="1" noTextEdit="1"/>
          </p:cNvSpPr>
          <p:nvPr>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098" name="Picture 2" descr="Image result for platinum metallicum">
            <a:extLst>
              <a:ext uri="{FF2B5EF4-FFF2-40B4-BE49-F238E27FC236}">
                <a16:creationId xmlns:a16="http://schemas.microsoft.com/office/drawing/2014/main" xmlns="" id="{CABF0A8B-F218-482D-8F7D-AB988EBEE824}"/>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57465" y="647699"/>
            <a:ext cx="3792692" cy="2683330"/>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100" name="Picture 4" descr="Image result for lion">
            <a:extLst>
              <a:ext uri="{FF2B5EF4-FFF2-40B4-BE49-F238E27FC236}">
                <a16:creationId xmlns:a16="http://schemas.microsoft.com/office/drawing/2014/main" xmlns="" id="{E12CE967-92EE-4038-BAF0-5C427684986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45535" y="3526971"/>
            <a:ext cx="1816552" cy="2721427"/>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9A4F516-D3F5-4581-BAF1-4A0327E96335}"/>
              </a:ext>
            </a:extLst>
          </p:cNvPr>
          <p:cNvSpPr>
            <a:spLocks noGrp="1"/>
          </p:cNvSpPr>
          <p:nvPr>
            <p:ph type="title"/>
          </p:nvPr>
        </p:nvSpPr>
        <p:spPr>
          <a:xfrm>
            <a:off x="657813" y="826994"/>
            <a:ext cx="5629222" cy="632012"/>
          </a:xfrm>
        </p:spPr>
        <p:txBody>
          <a:bodyPr>
            <a:normAutofit/>
          </a:bodyPr>
          <a:lstStyle/>
          <a:p>
            <a:r>
              <a:rPr lang="nl-NL" sz="3200" b="1" dirty="0">
                <a:solidFill>
                  <a:srgbClr val="FFFF00"/>
                </a:solidFill>
              </a:rPr>
              <a:t>Platinum metallicum</a:t>
            </a:r>
          </a:p>
        </p:txBody>
      </p:sp>
      <p:sp>
        <p:nvSpPr>
          <p:cNvPr id="3" name="Content Placeholder 2">
            <a:extLst>
              <a:ext uri="{FF2B5EF4-FFF2-40B4-BE49-F238E27FC236}">
                <a16:creationId xmlns:a16="http://schemas.microsoft.com/office/drawing/2014/main" xmlns="" id="{525C5858-108E-4038-9289-ADDEDCC5E7F5}"/>
              </a:ext>
            </a:extLst>
          </p:cNvPr>
          <p:cNvSpPr>
            <a:spLocks noGrp="1"/>
          </p:cNvSpPr>
          <p:nvPr>
            <p:ph idx="1"/>
          </p:nvPr>
        </p:nvSpPr>
        <p:spPr>
          <a:xfrm>
            <a:off x="588858" y="2097741"/>
            <a:ext cx="5628635" cy="3496234"/>
          </a:xfrm>
        </p:spPr>
        <p:txBody>
          <a:bodyPr>
            <a:normAutofit/>
          </a:bodyPr>
          <a:lstStyle/>
          <a:p>
            <a:pPr marL="0" indent="0">
              <a:lnSpc>
                <a:spcPct val="150000"/>
              </a:lnSpc>
              <a:buNone/>
            </a:pPr>
            <a:r>
              <a:rPr lang="en-US" dirty="0"/>
              <a:t>PM is the Lion King. Only his or her presence is sufficient to bring the pack into order. He or she doesn’t fight, </a:t>
            </a:r>
            <a:r>
              <a:rPr lang="en-US" dirty="0" smtClean="0"/>
              <a:t>simply looking </a:t>
            </a:r>
            <a:r>
              <a:rPr lang="en-US" dirty="0"/>
              <a:t>is enough to control the pack. Nevertheless, adult Platinum metallicum types can be extremely tough on their puppies (characteristic symptom!) </a:t>
            </a:r>
          </a:p>
        </p:txBody>
      </p:sp>
    </p:spTree>
    <p:extLst>
      <p:ext uri="{BB962C8B-B14F-4D97-AF65-F5344CB8AC3E}">
        <p14:creationId xmlns="" xmlns:p14="http://schemas.microsoft.com/office/powerpoint/2010/main" val="3695255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ilovehomoeopathy.com/wp-content/uploads/2012/11/aurum-metallicum.jpg">
            <a:extLst>
              <a:ext uri="{FF2B5EF4-FFF2-40B4-BE49-F238E27FC236}">
                <a16:creationId xmlns:a16="http://schemas.microsoft.com/office/drawing/2014/main" xmlns="" id="{C7497BC9-069C-414B-A17A-79C2C6B99774}"/>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 b="8831"/>
          <a:stretch/>
        </p:blipFill>
        <p:spPr bwMode="auto">
          <a:xfrm>
            <a:off x="648930" y="1853249"/>
            <a:ext cx="5451627" cy="4196185"/>
          </a:xfrm>
          <a:prstGeom prst="rect">
            <a:avLst/>
          </a:prstGeom>
          <a:noFill/>
          <a:effectLst>
            <a:outerShdw blurRad="50800" dist="38100" dir="5400000" algn="t" rotWithShape="0">
              <a:prstClr val="black">
                <a:alpha val="43000"/>
              </a:prstClr>
            </a:outerShdw>
          </a:effectLst>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1C971BAA-A99E-4A0B-A28F-14CDAE5747F0}"/>
              </a:ext>
            </a:extLst>
          </p:cNvPr>
          <p:cNvSpPr>
            <a:spLocks noGrp="1"/>
          </p:cNvSpPr>
          <p:nvPr>
            <p:ph type="title"/>
          </p:nvPr>
        </p:nvSpPr>
        <p:spPr>
          <a:xfrm>
            <a:off x="648930" y="629266"/>
            <a:ext cx="9252154" cy="1223983"/>
          </a:xfrm>
        </p:spPr>
        <p:txBody>
          <a:bodyPr>
            <a:normAutofit/>
          </a:bodyPr>
          <a:lstStyle/>
          <a:p>
            <a:r>
              <a:rPr lang="nl-NL" sz="3200" b="1" dirty="0">
                <a:solidFill>
                  <a:srgbClr val="FFFF00"/>
                </a:solidFill>
              </a:rPr>
              <a:t>Aurum metallicum</a:t>
            </a:r>
            <a:r>
              <a:rPr lang="nl-NL" dirty="0"/>
              <a:t>	</a:t>
            </a:r>
          </a:p>
        </p:txBody>
      </p:sp>
      <p:sp>
        <p:nvSpPr>
          <p:cNvPr id="3" name="Content Placeholder 2">
            <a:extLst>
              <a:ext uri="{FF2B5EF4-FFF2-40B4-BE49-F238E27FC236}">
                <a16:creationId xmlns:a16="http://schemas.microsoft.com/office/drawing/2014/main" xmlns="" id="{E7A16391-4CFE-4584-8978-684BC8EEBD47}"/>
              </a:ext>
            </a:extLst>
          </p:cNvPr>
          <p:cNvSpPr>
            <a:spLocks noGrp="1"/>
          </p:cNvSpPr>
          <p:nvPr>
            <p:ph idx="1"/>
          </p:nvPr>
        </p:nvSpPr>
        <p:spPr>
          <a:xfrm>
            <a:off x="6656622" y="2164336"/>
            <a:ext cx="4746483" cy="3574010"/>
          </a:xfrm>
        </p:spPr>
        <p:txBody>
          <a:bodyPr>
            <a:normAutofit lnSpcReduction="10000"/>
          </a:bodyPr>
          <a:lstStyle/>
          <a:p>
            <a:pPr marL="0" indent="0">
              <a:lnSpc>
                <a:spcPct val="150000"/>
              </a:lnSpc>
              <a:buNone/>
            </a:pPr>
            <a:r>
              <a:rPr lang="nl-NL" dirty="0"/>
              <a:t>AM is always busy with </a:t>
            </a:r>
            <a:r>
              <a:rPr lang="nl-NL" dirty="0" err="1"/>
              <a:t>establishing</a:t>
            </a:r>
            <a:r>
              <a:rPr lang="nl-NL" dirty="0"/>
              <a:t> </a:t>
            </a:r>
            <a:r>
              <a:rPr lang="nl-NL" dirty="0" err="1"/>
              <a:t>its</a:t>
            </a:r>
            <a:r>
              <a:rPr lang="nl-NL" dirty="0"/>
              <a:t> dominance. Always </a:t>
            </a:r>
            <a:r>
              <a:rPr lang="nl-NL" dirty="0" smtClean="0"/>
              <a:t>‘rolling </a:t>
            </a:r>
            <a:r>
              <a:rPr lang="nl-NL" dirty="0"/>
              <a:t>up </a:t>
            </a:r>
            <a:r>
              <a:rPr lang="nl-NL" dirty="0" smtClean="0"/>
              <a:t>his sleeves’ </a:t>
            </a:r>
            <a:r>
              <a:rPr lang="nl-NL" dirty="0"/>
              <a:t>in </a:t>
            </a:r>
            <a:r>
              <a:rPr lang="nl-NL" dirty="0" err="1"/>
              <a:t>preparation</a:t>
            </a:r>
            <a:r>
              <a:rPr lang="nl-NL" dirty="0"/>
              <a:t> </a:t>
            </a:r>
            <a:r>
              <a:rPr lang="nl-NL" dirty="0" smtClean="0"/>
              <a:t>and </a:t>
            </a:r>
            <a:r>
              <a:rPr lang="nl-NL" dirty="0" err="1"/>
              <a:t>looking</a:t>
            </a:r>
            <a:r>
              <a:rPr lang="nl-NL" dirty="0"/>
              <a:t> around </a:t>
            </a:r>
            <a:r>
              <a:rPr lang="nl-NL" dirty="0" smtClean="0"/>
              <a:t>for </a:t>
            </a:r>
            <a:r>
              <a:rPr lang="nl-NL" dirty="0" err="1" smtClean="0"/>
              <a:t>fighting</a:t>
            </a:r>
            <a:r>
              <a:rPr lang="nl-NL" dirty="0" smtClean="0"/>
              <a:t> (</a:t>
            </a:r>
            <a:r>
              <a:rPr lang="nl-NL" dirty="0" err="1" smtClean="0"/>
              <a:t>quarrelsome</a:t>
            </a:r>
            <a:r>
              <a:rPr lang="nl-NL" dirty="0" smtClean="0"/>
              <a:t>). </a:t>
            </a:r>
            <a:r>
              <a:rPr lang="nl-NL" dirty="0"/>
              <a:t>This dog type is well </a:t>
            </a:r>
            <a:r>
              <a:rPr lang="nl-NL" dirty="0" err="1"/>
              <a:t>known</a:t>
            </a:r>
            <a:r>
              <a:rPr lang="nl-NL" dirty="0"/>
              <a:t> to </a:t>
            </a:r>
            <a:r>
              <a:rPr lang="nl-NL" dirty="0" smtClean="0"/>
              <a:t>the </a:t>
            </a:r>
            <a:r>
              <a:rPr lang="nl-NL" dirty="0" err="1" smtClean="0"/>
              <a:t>liability</a:t>
            </a:r>
            <a:r>
              <a:rPr lang="nl-NL" dirty="0" smtClean="0"/>
              <a:t> </a:t>
            </a:r>
            <a:r>
              <a:rPr lang="nl-NL" dirty="0" err="1" smtClean="0"/>
              <a:t>insurers</a:t>
            </a:r>
            <a:r>
              <a:rPr lang="nl-NL" dirty="0" smtClean="0"/>
              <a:t>! Human AM types are </a:t>
            </a:r>
            <a:r>
              <a:rPr lang="nl-NL" dirty="0" err="1"/>
              <a:t>prone</a:t>
            </a:r>
            <a:r>
              <a:rPr lang="nl-NL" dirty="0"/>
              <a:t> to </a:t>
            </a:r>
            <a:r>
              <a:rPr lang="nl-NL" dirty="0" err="1"/>
              <a:t>suicidal</a:t>
            </a:r>
            <a:r>
              <a:rPr lang="nl-NL" dirty="0"/>
              <a:t> </a:t>
            </a:r>
            <a:r>
              <a:rPr lang="nl-NL" dirty="0" err="1"/>
              <a:t>tendencies</a:t>
            </a:r>
            <a:r>
              <a:rPr lang="nl-NL" dirty="0"/>
              <a:t> after </a:t>
            </a:r>
            <a:r>
              <a:rPr lang="nl-NL" dirty="0" smtClean="0"/>
              <a:t>frequent </a:t>
            </a:r>
            <a:r>
              <a:rPr lang="nl-NL" dirty="0" err="1" smtClean="0"/>
              <a:t>failures</a:t>
            </a:r>
            <a:r>
              <a:rPr lang="nl-NL" dirty="0" smtClean="0"/>
              <a:t> </a:t>
            </a:r>
            <a:endParaRPr lang="nl-NL" dirty="0"/>
          </a:p>
        </p:txBody>
      </p:sp>
    </p:spTree>
    <p:extLst>
      <p:ext uri="{BB962C8B-B14F-4D97-AF65-F5344CB8AC3E}">
        <p14:creationId xmlns="" xmlns:p14="http://schemas.microsoft.com/office/powerpoint/2010/main" val="1268762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
          <p:cNvSpPr>
            <a:spLocks noGrp="1" noRot="1" noChangeAspect="1" noMove="1" noResize="1" noEditPoints="1" noAdjustHandles="1" noChangeArrowheads="1" noChangeShapeType="1" noTextEdit="1"/>
          </p:cNvSpPr>
          <p:nvPr>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9" name="Freeform 5"/>
          <p:cNvSpPr>
            <a:spLocks noGrp="1" noRot="1" noChangeAspect="1" noMove="1" noResize="1" noEditPoints="1" noAdjustHandles="1" noChangeArrowheads="1" noChangeShapeType="1" noTextEdit="1"/>
          </p:cNvSpPr>
          <p:nvPr>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148" name="Picture 4" descr="Image result for lycopodium clavatum">
            <a:extLst>
              <a:ext uri="{FF2B5EF4-FFF2-40B4-BE49-F238E27FC236}">
                <a16:creationId xmlns:a16="http://schemas.microsoft.com/office/drawing/2014/main" xmlns="" id="{B8DDCCCE-449F-4332-9E60-F1EC2112D8EF}"/>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5383" r="-2" b="-2"/>
          <a:stretch/>
        </p:blipFill>
        <p:spPr bwMode="auto">
          <a:xfrm>
            <a:off x="8594348" y="647699"/>
            <a:ext cx="1918927" cy="3242202"/>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81" name="Rectangle 80"/>
          <p:cNvSpPr>
            <a:spLocks noGrp="1" noRot="1" noChangeAspect="1" noMove="1" noResize="1" noEditPoints="1" noAdjustHandles="1" noChangeArrowheads="1" noChangeShapeType="1" noTextEdit="1"/>
          </p:cNvSpPr>
          <p:nvPr>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150" name="Picture 6" descr="Image result for rottweiler">
            <a:extLst>
              <a:ext uri="{FF2B5EF4-FFF2-40B4-BE49-F238E27FC236}">
                <a16:creationId xmlns:a16="http://schemas.microsoft.com/office/drawing/2014/main" xmlns="" id="{D72392B1-F7F2-447F-B062-58F0AF536534}"/>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8900" y="4085841"/>
            <a:ext cx="2669823" cy="2162557"/>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C8412368-0D66-4464-8CD1-DADEF2B55654}"/>
              </a:ext>
            </a:extLst>
          </p:cNvPr>
          <p:cNvSpPr>
            <a:spLocks noGrp="1"/>
          </p:cNvSpPr>
          <p:nvPr>
            <p:ph type="title"/>
          </p:nvPr>
        </p:nvSpPr>
        <p:spPr>
          <a:xfrm>
            <a:off x="646112" y="571500"/>
            <a:ext cx="5629222" cy="784411"/>
          </a:xfrm>
        </p:spPr>
        <p:txBody>
          <a:bodyPr>
            <a:normAutofit/>
          </a:bodyPr>
          <a:lstStyle/>
          <a:p>
            <a:r>
              <a:rPr lang="nl-NL" sz="3200" b="1" dirty="0">
                <a:solidFill>
                  <a:srgbClr val="FFFF00"/>
                </a:solidFill>
              </a:rPr>
              <a:t>Lycopodium </a:t>
            </a:r>
            <a:r>
              <a:rPr lang="nl-NL" sz="3200" b="1" dirty="0" err="1">
                <a:solidFill>
                  <a:srgbClr val="FFFF00"/>
                </a:solidFill>
              </a:rPr>
              <a:t>clavatum</a:t>
            </a:r>
            <a:endParaRPr lang="nl-NL" sz="3200" b="1" dirty="0">
              <a:solidFill>
                <a:srgbClr val="FFFF00"/>
              </a:solidFill>
            </a:endParaRPr>
          </a:p>
        </p:txBody>
      </p:sp>
      <p:sp>
        <p:nvSpPr>
          <p:cNvPr id="3" name="Content Placeholder 2">
            <a:extLst>
              <a:ext uri="{FF2B5EF4-FFF2-40B4-BE49-F238E27FC236}">
                <a16:creationId xmlns:a16="http://schemas.microsoft.com/office/drawing/2014/main" xmlns="" id="{4D2A24AD-9D1A-45BF-B3C7-0D1674B1425A}"/>
              </a:ext>
            </a:extLst>
          </p:cNvPr>
          <p:cNvSpPr>
            <a:spLocks noGrp="1"/>
          </p:cNvSpPr>
          <p:nvPr>
            <p:ph idx="1"/>
          </p:nvPr>
        </p:nvSpPr>
        <p:spPr>
          <a:xfrm>
            <a:off x="646112" y="2052918"/>
            <a:ext cx="5628635" cy="4195481"/>
          </a:xfrm>
        </p:spPr>
        <p:txBody>
          <a:bodyPr>
            <a:normAutofit fontScale="92500"/>
          </a:bodyPr>
          <a:lstStyle/>
          <a:p>
            <a:pPr marL="0" indent="0">
              <a:lnSpc>
                <a:spcPct val="150000"/>
              </a:lnSpc>
              <a:buNone/>
            </a:pPr>
            <a:r>
              <a:rPr lang="nl-NL" dirty="0"/>
              <a:t>The LC type </a:t>
            </a:r>
            <a:r>
              <a:rPr lang="nl-NL" dirty="0" smtClean="0"/>
              <a:t>is dominant (attitude), </a:t>
            </a:r>
            <a:r>
              <a:rPr lang="nl-NL" dirty="0"/>
              <a:t>slightly </a:t>
            </a:r>
            <a:r>
              <a:rPr lang="nl-NL" dirty="0" smtClean="0"/>
              <a:t>unsure (trembling) and friendly (tail wagging (?)) at the same time. But If </a:t>
            </a:r>
            <a:r>
              <a:rPr lang="nl-NL" dirty="0"/>
              <a:t>things go badly for </a:t>
            </a:r>
            <a:r>
              <a:rPr lang="nl-NL" dirty="0" smtClean="0"/>
              <a:t>him /her, becoming beyond their limits, they </a:t>
            </a:r>
            <a:r>
              <a:rPr lang="nl-NL" dirty="0"/>
              <a:t>may </a:t>
            </a:r>
            <a:r>
              <a:rPr lang="nl-NL" dirty="0" smtClean="0"/>
              <a:t>become aggressive </a:t>
            </a:r>
            <a:r>
              <a:rPr lang="nl-NL" dirty="0"/>
              <a:t>(intolerant of contradiction). The opponent generally has a fair chance: he or she will get a few </a:t>
            </a:r>
            <a:r>
              <a:rPr lang="nl-NL" dirty="0" err="1"/>
              <a:t>warnings</a:t>
            </a:r>
            <a:r>
              <a:rPr lang="nl-NL" dirty="0"/>
              <a:t> but should these </a:t>
            </a:r>
            <a:r>
              <a:rPr lang="nl-NL" dirty="0" err="1"/>
              <a:t>warnings</a:t>
            </a:r>
            <a:r>
              <a:rPr lang="nl-NL" dirty="0"/>
              <a:t> be </a:t>
            </a:r>
            <a:r>
              <a:rPr lang="nl-NL" dirty="0" err="1"/>
              <a:t>ignored</a:t>
            </a:r>
            <a:r>
              <a:rPr lang="nl-NL" dirty="0"/>
              <a:t>, they will receive the </a:t>
            </a:r>
            <a:r>
              <a:rPr lang="nl-NL" dirty="0" err="1"/>
              <a:t>consequences</a:t>
            </a:r>
            <a:r>
              <a:rPr lang="nl-NL" dirty="0"/>
              <a:t> </a:t>
            </a:r>
          </a:p>
        </p:txBody>
      </p:sp>
    </p:spTree>
    <p:extLst>
      <p:ext uri="{BB962C8B-B14F-4D97-AF65-F5344CB8AC3E}">
        <p14:creationId xmlns="" xmlns:p14="http://schemas.microsoft.com/office/powerpoint/2010/main" val="2010309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atura_stramonium Dr. Mirjana Zivanov: A Homeopathic Day Carried by Stramonium Storm">
            <a:extLst>
              <a:ext uri="{FF2B5EF4-FFF2-40B4-BE49-F238E27FC236}">
                <a16:creationId xmlns:a16="http://schemas.microsoft.com/office/drawing/2014/main" xmlns="" id="{4B1439CB-9EEC-4C13-8BA2-B19D8080FFE0}"/>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678" r="4270" b="-2"/>
          <a:stretch/>
        </p:blipFill>
        <p:spPr bwMode="auto">
          <a:xfrm>
            <a:off x="1106424" y="2052917"/>
            <a:ext cx="2936836" cy="4195481"/>
          </a:xfrm>
          <a:prstGeom prst="rect">
            <a:avLst/>
          </a:prstGeom>
          <a:noFill/>
          <a:effectLst>
            <a:outerShdw blurRad="50800" dist="38100" dir="5400000" algn="t" rotWithShape="0">
              <a:prstClr val="black">
                <a:alpha val="43000"/>
              </a:prstClr>
            </a:outerShdw>
          </a:effectLst>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F5BACD06-F68B-4658-8220-2B3811674F9B}"/>
              </a:ext>
            </a:extLst>
          </p:cNvPr>
          <p:cNvSpPr>
            <a:spLocks noGrp="1"/>
          </p:cNvSpPr>
          <p:nvPr>
            <p:ph type="title"/>
          </p:nvPr>
        </p:nvSpPr>
        <p:spPr>
          <a:xfrm>
            <a:off x="646111" y="452718"/>
            <a:ext cx="9404723" cy="1400530"/>
          </a:xfrm>
        </p:spPr>
        <p:txBody>
          <a:bodyPr>
            <a:normAutofit/>
          </a:bodyPr>
          <a:lstStyle/>
          <a:p>
            <a:r>
              <a:rPr lang="nl-NL" sz="3200" b="1" dirty="0">
                <a:solidFill>
                  <a:srgbClr val="FFFF00"/>
                </a:solidFill>
              </a:rPr>
              <a:t>Stramonium</a:t>
            </a:r>
          </a:p>
        </p:txBody>
      </p:sp>
      <p:sp>
        <p:nvSpPr>
          <p:cNvPr id="3" name="Content Placeholder 2">
            <a:extLst>
              <a:ext uri="{FF2B5EF4-FFF2-40B4-BE49-F238E27FC236}">
                <a16:creationId xmlns:a16="http://schemas.microsoft.com/office/drawing/2014/main" xmlns="" id="{E9EFFB52-C0C5-463D-ABBF-54B9BB618464}"/>
              </a:ext>
            </a:extLst>
          </p:cNvPr>
          <p:cNvSpPr>
            <a:spLocks noGrp="1"/>
          </p:cNvSpPr>
          <p:nvPr>
            <p:ph idx="1"/>
          </p:nvPr>
        </p:nvSpPr>
        <p:spPr>
          <a:xfrm>
            <a:off x="4707632" y="2052916"/>
            <a:ext cx="6520662" cy="4195481"/>
          </a:xfrm>
        </p:spPr>
        <p:txBody>
          <a:bodyPr anchor="ctr">
            <a:normAutofit/>
          </a:bodyPr>
          <a:lstStyle/>
          <a:p>
            <a:pPr marL="0" indent="0">
              <a:lnSpc>
                <a:spcPct val="150000"/>
              </a:lnSpc>
              <a:buNone/>
            </a:pPr>
            <a:r>
              <a:rPr lang="nl-NL" sz="1800" dirty="0"/>
              <a:t>The common thread of this remedy picture is what is </a:t>
            </a:r>
            <a:r>
              <a:rPr lang="nl-NL" sz="1800" dirty="0" err="1"/>
              <a:t>trusted</a:t>
            </a:r>
            <a:r>
              <a:rPr lang="nl-NL" sz="1800" dirty="0"/>
              <a:t> and what </a:t>
            </a:r>
            <a:r>
              <a:rPr lang="nl-NL" sz="1800" dirty="0" err="1" smtClean="0"/>
              <a:t>isnt</a:t>
            </a:r>
            <a:r>
              <a:rPr lang="nl-NL" sz="1800" dirty="0" smtClean="0"/>
              <a:t>: </a:t>
            </a:r>
            <a:r>
              <a:rPr lang="nl-NL" sz="1800" dirty="0" err="1" smtClean="0"/>
              <a:t>familiar</a:t>
            </a:r>
            <a:r>
              <a:rPr lang="nl-NL" sz="1800" dirty="0" smtClean="0"/>
              <a:t> things seem strange. There </a:t>
            </a:r>
            <a:r>
              <a:rPr lang="nl-NL" sz="1800" dirty="0"/>
              <a:t>are </a:t>
            </a:r>
            <a:r>
              <a:rPr lang="nl-NL" sz="1800" dirty="0" err="1"/>
              <a:t>several</a:t>
            </a:r>
            <a:r>
              <a:rPr lang="nl-NL" sz="1800" dirty="0"/>
              <a:t> different </a:t>
            </a:r>
            <a:r>
              <a:rPr lang="nl-NL" sz="1800" dirty="0" err="1" smtClean="0"/>
              <a:t>behavioral</a:t>
            </a:r>
            <a:r>
              <a:rPr lang="nl-NL" sz="1800" dirty="0" smtClean="0"/>
              <a:t> </a:t>
            </a:r>
            <a:r>
              <a:rPr lang="nl-NL" sz="1800" dirty="0" err="1"/>
              <a:t>signs</a:t>
            </a:r>
            <a:r>
              <a:rPr lang="nl-NL" sz="1800" dirty="0"/>
              <a:t>. Characteristic of Stramonium types is that </a:t>
            </a:r>
            <a:r>
              <a:rPr lang="nl-NL" sz="1800" dirty="0" err="1"/>
              <a:t>through</a:t>
            </a:r>
            <a:r>
              <a:rPr lang="nl-NL" sz="1800" dirty="0"/>
              <a:t> the mistrust and </a:t>
            </a:r>
            <a:r>
              <a:rPr lang="nl-NL" sz="1800" dirty="0" err="1"/>
              <a:t>uncertainty</a:t>
            </a:r>
            <a:r>
              <a:rPr lang="nl-NL" sz="1800" dirty="0"/>
              <a:t>, a </a:t>
            </a:r>
            <a:r>
              <a:rPr lang="nl-NL" sz="1800" dirty="0" err="1"/>
              <a:t>sudden</a:t>
            </a:r>
            <a:r>
              <a:rPr lang="nl-NL" sz="1800" dirty="0"/>
              <a:t>, fast, strong and </a:t>
            </a:r>
            <a:r>
              <a:rPr lang="nl-NL" sz="1800" dirty="0" err="1"/>
              <a:t>unrestrained</a:t>
            </a:r>
            <a:r>
              <a:rPr lang="nl-NL" sz="1800" dirty="0"/>
              <a:t> </a:t>
            </a:r>
            <a:r>
              <a:rPr lang="nl-NL" sz="1800" dirty="0" err="1"/>
              <a:t>reaction</a:t>
            </a:r>
            <a:r>
              <a:rPr lang="nl-NL" sz="1800" dirty="0"/>
              <a:t> or attack can </a:t>
            </a:r>
            <a:r>
              <a:rPr lang="nl-NL" sz="1800" dirty="0" err="1" smtClean="0"/>
              <a:t>occur</a:t>
            </a:r>
            <a:r>
              <a:rPr lang="nl-NL" sz="1800" dirty="0" smtClean="0"/>
              <a:t> (rage, </a:t>
            </a:r>
            <a:r>
              <a:rPr lang="nl-NL" sz="1800" dirty="0" err="1" smtClean="0"/>
              <a:t>tries</a:t>
            </a:r>
            <a:r>
              <a:rPr lang="nl-NL" sz="1800" dirty="0" smtClean="0"/>
              <a:t> to </a:t>
            </a:r>
            <a:r>
              <a:rPr lang="nl-NL" sz="1800" dirty="0" err="1" smtClean="0"/>
              <a:t>kill</a:t>
            </a:r>
            <a:r>
              <a:rPr lang="nl-NL" sz="1800" dirty="0" smtClean="0"/>
              <a:t>). Cat: wrong </a:t>
            </a:r>
            <a:r>
              <a:rPr lang="nl-NL" sz="1800" dirty="0" err="1" smtClean="0"/>
              <a:t>estimating</a:t>
            </a:r>
            <a:r>
              <a:rPr lang="nl-NL" sz="1800" dirty="0" smtClean="0"/>
              <a:t> </a:t>
            </a:r>
            <a:r>
              <a:rPr lang="nl-NL" sz="1800" dirty="0" err="1" smtClean="0"/>
              <a:t>distance</a:t>
            </a:r>
            <a:r>
              <a:rPr lang="nl-NL" sz="1800" dirty="0"/>
              <a:t> </a:t>
            </a:r>
            <a:r>
              <a:rPr lang="nl-NL" sz="1800" dirty="0" smtClean="0"/>
              <a:t>during jumping, </a:t>
            </a:r>
            <a:r>
              <a:rPr lang="nl-NL" sz="1800" dirty="0" err="1" smtClean="0"/>
              <a:t>urinating</a:t>
            </a:r>
            <a:r>
              <a:rPr lang="nl-NL" sz="1800" dirty="0" smtClean="0"/>
              <a:t> </a:t>
            </a:r>
            <a:r>
              <a:rPr lang="nl-NL" sz="1800" dirty="0" err="1" smtClean="0"/>
              <a:t>against</a:t>
            </a:r>
            <a:r>
              <a:rPr lang="nl-NL" sz="1800" dirty="0" smtClean="0"/>
              <a:t> </a:t>
            </a:r>
            <a:r>
              <a:rPr lang="nl-NL" sz="1800" dirty="0" err="1" smtClean="0"/>
              <a:t>windows</a:t>
            </a:r>
            <a:r>
              <a:rPr lang="nl-NL" sz="1800" dirty="0" smtClean="0"/>
              <a:t> etc.</a:t>
            </a:r>
            <a:endParaRPr lang="nl-NL" sz="1800" dirty="0"/>
          </a:p>
        </p:txBody>
      </p:sp>
    </p:spTree>
    <p:extLst>
      <p:ext uri="{BB962C8B-B14F-4D97-AF65-F5344CB8AC3E}">
        <p14:creationId xmlns="" xmlns:p14="http://schemas.microsoft.com/office/powerpoint/2010/main" val="731598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lachesis mutus">
            <a:extLst>
              <a:ext uri="{FF2B5EF4-FFF2-40B4-BE49-F238E27FC236}">
                <a16:creationId xmlns:a16="http://schemas.microsoft.com/office/drawing/2014/main" xmlns="" id="{BBB06E3D-21E6-4431-A830-89FD4E8B568C}"/>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0986" r="18364" b="1"/>
          <a:stretch/>
        </p:blipFill>
        <p:spPr bwMode="auto">
          <a:xfrm>
            <a:off x="-2" y="10"/>
            <a:ext cx="6094407"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0F6472EE-B7D2-4773-A040-09AB96900088}"/>
              </a:ext>
            </a:extLst>
          </p:cNvPr>
          <p:cNvSpPr>
            <a:spLocks noGrp="1"/>
          </p:cNvSpPr>
          <p:nvPr>
            <p:ph type="title"/>
          </p:nvPr>
        </p:nvSpPr>
        <p:spPr>
          <a:xfrm>
            <a:off x="6742108" y="629266"/>
            <a:ext cx="3307744" cy="648205"/>
          </a:xfrm>
        </p:spPr>
        <p:txBody>
          <a:bodyPr>
            <a:normAutofit/>
          </a:bodyPr>
          <a:lstStyle/>
          <a:p>
            <a:r>
              <a:rPr lang="nl-NL" sz="3200" b="1" dirty="0" err="1">
                <a:solidFill>
                  <a:srgbClr val="FFFF00"/>
                </a:solidFill>
              </a:rPr>
              <a:t>Lachesis</a:t>
            </a:r>
            <a:r>
              <a:rPr lang="nl-NL" sz="3200" b="1" dirty="0">
                <a:solidFill>
                  <a:srgbClr val="FFFF00"/>
                </a:solidFill>
              </a:rPr>
              <a:t> mutus</a:t>
            </a:r>
          </a:p>
        </p:txBody>
      </p:sp>
      <p:sp>
        <p:nvSpPr>
          <p:cNvPr id="3" name="Content Placeholder 2">
            <a:extLst>
              <a:ext uri="{FF2B5EF4-FFF2-40B4-BE49-F238E27FC236}">
                <a16:creationId xmlns:a16="http://schemas.microsoft.com/office/drawing/2014/main" xmlns="" id="{DC892192-68DE-4087-B98D-177216E2E0B3}"/>
              </a:ext>
            </a:extLst>
          </p:cNvPr>
          <p:cNvSpPr>
            <a:spLocks noGrp="1"/>
          </p:cNvSpPr>
          <p:nvPr>
            <p:ph idx="1"/>
          </p:nvPr>
        </p:nvSpPr>
        <p:spPr>
          <a:xfrm>
            <a:off x="6742108" y="2196353"/>
            <a:ext cx="4728233" cy="3809999"/>
          </a:xfrm>
        </p:spPr>
        <p:txBody>
          <a:bodyPr>
            <a:normAutofit/>
          </a:bodyPr>
          <a:lstStyle/>
          <a:p>
            <a:pPr marL="0" indent="0">
              <a:lnSpc>
                <a:spcPct val="150000"/>
              </a:lnSpc>
              <a:buNone/>
            </a:pPr>
            <a:r>
              <a:rPr lang="nl-NL" sz="1700" dirty="0"/>
              <a:t>An important characteristic of the Lachesis mutus type is aggresiveness </a:t>
            </a:r>
            <a:r>
              <a:rPr lang="nl-NL" sz="1700" dirty="0" smtClean="0"/>
              <a:t>as a result of </a:t>
            </a:r>
            <a:r>
              <a:rPr lang="nl-NL" sz="1700" dirty="0" err="1" smtClean="0"/>
              <a:t>jealousy</a:t>
            </a:r>
            <a:r>
              <a:rPr lang="nl-NL" sz="1700" dirty="0" smtClean="0"/>
              <a:t> (!). From </a:t>
            </a:r>
            <a:r>
              <a:rPr lang="nl-NL" sz="1700" dirty="0"/>
              <a:t>a sneaky, </a:t>
            </a:r>
            <a:r>
              <a:rPr lang="nl-NL" sz="1700" dirty="0" err="1"/>
              <a:t>crawling</a:t>
            </a:r>
            <a:r>
              <a:rPr lang="nl-NL" sz="1700" dirty="0"/>
              <a:t>, </a:t>
            </a:r>
            <a:r>
              <a:rPr lang="nl-NL" sz="1700" dirty="0" err="1"/>
              <a:t>creeping</a:t>
            </a:r>
            <a:r>
              <a:rPr lang="nl-NL" sz="1700" dirty="0"/>
              <a:t> stance, there can be a </a:t>
            </a:r>
            <a:r>
              <a:rPr lang="nl-NL" sz="1700" dirty="0" err="1"/>
              <a:t>sudden</a:t>
            </a:r>
            <a:r>
              <a:rPr lang="nl-NL" sz="1700" dirty="0"/>
              <a:t> biting attack (to the point of </a:t>
            </a:r>
            <a:r>
              <a:rPr lang="nl-NL" sz="1700" dirty="0" err="1"/>
              <a:t>wounding</a:t>
            </a:r>
            <a:r>
              <a:rPr lang="nl-NL" sz="1700" dirty="0"/>
              <a:t>). It is a </a:t>
            </a:r>
            <a:r>
              <a:rPr lang="nl-NL" sz="1700" dirty="0" err="1"/>
              <a:t>deliberate</a:t>
            </a:r>
            <a:r>
              <a:rPr lang="nl-NL" sz="1700" dirty="0"/>
              <a:t> </a:t>
            </a:r>
            <a:r>
              <a:rPr lang="nl-NL" sz="1700" dirty="0" err="1" smtClean="0"/>
              <a:t>aggresion</a:t>
            </a:r>
            <a:r>
              <a:rPr lang="nl-NL" sz="1700" dirty="0" smtClean="0"/>
              <a:t>, not </a:t>
            </a:r>
            <a:r>
              <a:rPr lang="nl-NL" sz="1700" dirty="0"/>
              <a:t>to be </a:t>
            </a:r>
            <a:r>
              <a:rPr lang="nl-NL" sz="1700" dirty="0" err="1"/>
              <a:t>confused</a:t>
            </a:r>
            <a:r>
              <a:rPr lang="nl-NL" sz="1700" dirty="0"/>
              <a:t> with a </a:t>
            </a:r>
            <a:r>
              <a:rPr lang="nl-NL" sz="1700" dirty="0" err="1"/>
              <a:t>reflexive</a:t>
            </a:r>
            <a:r>
              <a:rPr lang="nl-NL" sz="1700" dirty="0"/>
              <a:t> </a:t>
            </a:r>
            <a:r>
              <a:rPr lang="nl-NL" sz="1700" dirty="0" err="1"/>
              <a:t>defensive</a:t>
            </a:r>
            <a:r>
              <a:rPr lang="nl-NL" sz="1700" dirty="0"/>
              <a:t> </a:t>
            </a:r>
            <a:r>
              <a:rPr lang="nl-NL" sz="1700" dirty="0" err="1"/>
              <a:t>aggresion</a:t>
            </a:r>
            <a:r>
              <a:rPr lang="nl-NL" sz="1700" dirty="0"/>
              <a:t>. </a:t>
            </a:r>
          </a:p>
        </p:txBody>
      </p:sp>
    </p:spTree>
    <p:extLst>
      <p:ext uri="{BB962C8B-B14F-4D97-AF65-F5344CB8AC3E}">
        <p14:creationId xmlns="" xmlns:p14="http://schemas.microsoft.com/office/powerpoint/2010/main" val="3578970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A992115-36EB-4D92-B09D-DC1EBA45FAEA}"/>
              </a:ext>
            </a:extLst>
          </p:cNvPr>
          <p:cNvSpPr>
            <a:spLocks noGrp="1"/>
          </p:cNvSpPr>
          <p:nvPr>
            <p:ph idx="1"/>
          </p:nvPr>
        </p:nvSpPr>
        <p:spPr>
          <a:xfrm>
            <a:off x="1183967" y="1425387"/>
            <a:ext cx="9923303" cy="4450977"/>
          </a:xfrm>
        </p:spPr>
        <p:style>
          <a:lnRef idx="0">
            <a:schemeClr val="accent3"/>
          </a:lnRef>
          <a:fillRef idx="3">
            <a:schemeClr val="accent3"/>
          </a:fillRef>
          <a:effectRef idx="3">
            <a:schemeClr val="accent3"/>
          </a:effectRef>
          <a:fontRef idx="minor">
            <a:schemeClr val="lt1"/>
          </a:fontRef>
        </p:style>
        <p:txBody>
          <a:bodyPr anchor="ctr">
            <a:normAutofit/>
          </a:bodyPr>
          <a:lstStyle/>
          <a:p>
            <a:pPr marL="0" indent="0" algn="ctr">
              <a:buNone/>
            </a:pPr>
            <a:r>
              <a:rPr lang="en-US" sz="3200" dirty="0">
                <a:solidFill>
                  <a:schemeClr val="bg1"/>
                </a:solidFill>
              </a:rPr>
              <a:t>Platinum is full of </a:t>
            </a:r>
            <a:r>
              <a:rPr lang="en-US" sz="3200" dirty="0" smtClean="0">
                <a:solidFill>
                  <a:schemeClr val="bg1"/>
                </a:solidFill>
              </a:rPr>
              <a:t>pride </a:t>
            </a:r>
          </a:p>
          <a:p>
            <a:pPr marL="0" indent="0" algn="ctr">
              <a:buNone/>
            </a:pPr>
            <a:r>
              <a:rPr lang="en-US" sz="3200" dirty="0" smtClean="0">
                <a:solidFill>
                  <a:schemeClr val="bg1"/>
                </a:solidFill>
              </a:rPr>
              <a:t>Aurum </a:t>
            </a:r>
            <a:r>
              <a:rPr lang="en-US" sz="3200" dirty="0">
                <a:solidFill>
                  <a:schemeClr val="bg1"/>
                </a:solidFill>
              </a:rPr>
              <a:t>is a </a:t>
            </a:r>
            <a:r>
              <a:rPr lang="en-US" sz="3200" dirty="0" smtClean="0">
                <a:solidFill>
                  <a:schemeClr val="bg1"/>
                </a:solidFill>
              </a:rPr>
              <a:t>monster</a:t>
            </a:r>
          </a:p>
          <a:p>
            <a:pPr marL="0" indent="0" algn="ctr">
              <a:buNone/>
            </a:pPr>
            <a:r>
              <a:rPr lang="en-US" sz="3200" dirty="0" smtClean="0">
                <a:solidFill>
                  <a:schemeClr val="bg1"/>
                </a:solidFill>
              </a:rPr>
              <a:t>Lycopodium </a:t>
            </a:r>
            <a:r>
              <a:rPr lang="en-US" sz="3200" dirty="0">
                <a:solidFill>
                  <a:schemeClr val="bg1"/>
                </a:solidFill>
              </a:rPr>
              <a:t>is a </a:t>
            </a:r>
            <a:r>
              <a:rPr lang="en-US" sz="3200" dirty="0" smtClean="0">
                <a:solidFill>
                  <a:schemeClr val="bg1"/>
                </a:solidFill>
              </a:rPr>
              <a:t>knight</a:t>
            </a:r>
          </a:p>
          <a:p>
            <a:pPr marL="0" indent="0" algn="ctr">
              <a:buNone/>
            </a:pPr>
            <a:r>
              <a:rPr lang="en-US" sz="3200" dirty="0" smtClean="0">
                <a:solidFill>
                  <a:schemeClr val="bg1"/>
                </a:solidFill>
              </a:rPr>
              <a:t>Stramonium </a:t>
            </a:r>
            <a:r>
              <a:rPr lang="en-US" sz="3200" dirty="0">
                <a:solidFill>
                  <a:schemeClr val="bg1"/>
                </a:solidFill>
              </a:rPr>
              <a:t>is unsure with </a:t>
            </a:r>
            <a:r>
              <a:rPr lang="en-US" sz="3200" dirty="0" smtClean="0">
                <a:solidFill>
                  <a:schemeClr val="bg1"/>
                </a:solidFill>
              </a:rPr>
              <a:t>a middle size fuse</a:t>
            </a:r>
          </a:p>
          <a:p>
            <a:pPr marL="0" indent="0" algn="ctr">
              <a:buNone/>
            </a:pPr>
            <a:r>
              <a:rPr lang="en-US" sz="3200" dirty="0" smtClean="0">
                <a:solidFill>
                  <a:schemeClr val="bg1"/>
                </a:solidFill>
              </a:rPr>
              <a:t>Lachesis </a:t>
            </a:r>
            <a:r>
              <a:rPr lang="en-US" sz="3200" dirty="0">
                <a:solidFill>
                  <a:schemeClr val="bg1"/>
                </a:solidFill>
              </a:rPr>
              <a:t>is stealthy and jealous</a:t>
            </a:r>
            <a:endParaRPr lang="nl-NL" sz="3200" dirty="0">
              <a:solidFill>
                <a:schemeClr val="bg1"/>
              </a:solidFill>
            </a:endParaRPr>
          </a:p>
        </p:txBody>
      </p:sp>
    </p:spTree>
    <p:extLst>
      <p:ext uri="{BB962C8B-B14F-4D97-AF65-F5344CB8AC3E}">
        <p14:creationId xmlns="" xmlns:p14="http://schemas.microsoft.com/office/powerpoint/2010/main" val="3915345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uzzled veterinarian">
            <a:extLst>
              <a:ext uri="{FF2B5EF4-FFF2-40B4-BE49-F238E27FC236}">
                <a16:creationId xmlns:a16="http://schemas.microsoft.com/office/drawing/2014/main" xmlns="" id="{DD51501F-4A3A-4243-9EC7-D6CE1A6A4C4D}"/>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602" r="29293" b="-2"/>
          <a:stretch/>
        </p:blipFill>
        <p:spPr bwMode="auto">
          <a:xfrm>
            <a:off x="7551643" y="2052213"/>
            <a:ext cx="3991900" cy="4196185"/>
          </a:xfrm>
          <a:prstGeom prst="rect">
            <a:avLst/>
          </a:prstGeom>
          <a:noFill/>
          <a:effectLst>
            <a:outerShdw blurRad="50800" dist="38100" dir="5400000" algn="t" rotWithShape="0">
              <a:prstClr val="black">
                <a:alpha val="43000"/>
              </a:prstClr>
            </a:outerShdw>
          </a:effectLst>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6E98C87E-FE92-4654-B052-357A70E2D807}"/>
              </a:ext>
            </a:extLst>
          </p:cNvPr>
          <p:cNvSpPr>
            <a:spLocks noGrp="1"/>
          </p:cNvSpPr>
          <p:nvPr>
            <p:ph type="title"/>
          </p:nvPr>
        </p:nvSpPr>
        <p:spPr>
          <a:xfrm>
            <a:off x="648930" y="629266"/>
            <a:ext cx="9252154" cy="1223983"/>
          </a:xfrm>
        </p:spPr>
        <p:txBody>
          <a:bodyPr>
            <a:normAutofit/>
          </a:bodyPr>
          <a:lstStyle/>
          <a:p>
            <a:r>
              <a:rPr lang="nl-NL" sz="2000" dirty="0" smtClean="0"/>
              <a:t>1975</a:t>
            </a:r>
            <a:r>
              <a:rPr lang="nl-NL" sz="3200" b="1" dirty="0" smtClean="0"/>
              <a:t/>
            </a:r>
            <a:br>
              <a:rPr lang="nl-NL" sz="3200" b="1" dirty="0" smtClean="0"/>
            </a:br>
            <a:r>
              <a:rPr lang="nl-NL" sz="3200" b="1" dirty="0" smtClean="0">
                <a:solidFill>
                  <a:srgbClr val="FFFF00"/>
                </a:solidFill>
              </a:rPr>
              <a:t>Why I started with Homeopathy</a:t>
            </a:r>
            <a:endParaRPr lang="nl-NL" sz="3200" b="1" dirty="0">
              <a:solidFill>
                <a:srgbClr val="FFFF00"/>
              </a:solidFill>
            </a:endParaRPr>
          </a:p>
        </p:txBody>
      </p:sp>
      <p:sp>
        <p:nvSpPr>
          <p:cNvPr id="3" name="Content Placeholder 2">
            <a:extLst>
              <a:ext uri="{FF2B5EF4-FFF2-40B4-BE49-F238E27FC236}">
                <a16:creationId xmlns:a16="http://schemas.microsoft.com/office/drawing/2014/main" xmlns="" id="{BAE57AF2-2C8D-4C30-8321-54EC36347262}"/>
              </a:ext>
            </a:extLst>
          </p:cNvPr>
          <p:cNvSpPr>
            <a:spLocks noGrp="1"/>
          </p:cNvSpPr>
          <p:nvPr>
            <p:ph idx="1"/>
          </p:nvPr>
        </p:nvSpPr>
        <p:spPr>
          <a:xfrm>
            <a:off x="648930" y="2052213"/>
            <a:ext cx="6317927" cy="4196185"/>
          </a:xfrm>
        </p:spPr>
        <p:txBody>
          <a:bodyPr>
            <a:normAutofit/>
          </a:bodyPr>
          <a:lstStyle/>
          <a:p>
            <a:pPr>
              <a:lnSpc>
                <a:spcPct val="150000"/>
              </a:lnSpc>
            </a:pPr>
            <a:r>
              <a:rPr lang="nl-NL" sz="1800" dirty="0"/>
              <a:t>Demand for treatment </a:t>
            </a:r>
            <a:r>
              <a:rPr lang="nl-NL" sz="1800" dirty="0" smtClean="0"/>
              <a:t>options was/is more </a:t>
            </a:r>
            <a:r>
              <a:rPr lang="nl-NL" sz="1800" dirty="0"/>
              <a:t>than </a:t>
            </a:r>
            <a:r>
              <a:rPr lang="nl-NL" sz="1800" dirty="0" smtClean="0"/>
              <a:t>evidence-based AVM can fulfill</a:t>
            </a:r>
          </a:p>
          <a:p>
            <a:pPr>
              <a:lnSpc>
                <a:spcPct val="150000"/>
              </a:lnSpc>
            </a:pPr>
            <a:r>
              <a:rPr lang="nl-NL" sz="1800" dirty="0"/>
              <a:t>Symptomatic </a:t>
            </a:r>
            <a:r>
              <a:rPr lang="nl-NL" sz="1800" dirty="0" smtClean="0"/>
              <a:t>treatment of AVM</a:t>
            </a:r>
            <a:endParaRPr lang="nl-NL" sz="1800" dirty="0"/>
          </a:p>
          <a:p>
            <a:pPr>
              <a:lnSpc>
                <a:spcPct val="150000"/>
              </a:lnSpc>
            </a:pPr>
            <a:r>
              <a:rPr lang="nl-NL" sz="1800" dirty="0" smtClean="0"/>
              <a:t>Chronic cases: idiopathic, immune mediated </a:t>
            </a:r>
            <a:r>
              <a:rPr lang="is-IS" sz="1800" dirty="0" smtClean="0"/>
              <a:t>…</a:t>
            </a:r>
            <a:endParaRPr lang="nl-NL" sz="1800" dirty="0"/>
          </a:p>
          <a:p>
            <a:pPr>
              <a:lnSpc>
                <a:spcPct val="150000"/>
              </a:lnSpc>
            </a:pPr>
            <a:r>
              <a:rPr lang="nl-NL" sz="1800" dirty="0" smtClean="0"/>
              <a:t>Toxic side effects of AVM</a:t>
            </a:r>
            <a:endParaRPr lang="nl-NL" sz="1800" dirty="0"/>
          </a:p>
          <a:p>
            <a:pPr marL="0" indent="0">
              <a:lnSpc>
                <a:spcPct val="150000"/>
              </a:lnSpc>
              <a:buNone/>
            </a:pPr>
            <a:endParaRPr lang="nl-NL" sz="800" b="1" dirty="0">
              <a:solidFill>
                <a:srgbClr val="FFFF00"/>
              </a:solidFill>
            </a:endParaRPr>
          </a:p>
          <a:p>
            <a:pPr marL="0" indent="0" algn="ctr">
              <a:lnSpc>
                <a:spcPct val="150000"/>
              </a:lnSpc>
              <a:buNone/>
            </a:pPr>
            <a:r>
              <a:rPr lang="is-IS" b="1" dirty="0" smtClean="0">
                <a:solidFill>
                  <a:srgbClr val="FFFF00"/>
                </a:solidFill>
              </a:rPr>
              <a:t>… I became </a:t>
            </a:r>
            <a:r>
              <a:rPr lang="nl-NL" b="1" dirty="0" smtClean="0">
                <a:solidFill>
                  <a:srgbClr val="FFFF00"/>
                </a:solidFill>
              </a:rPr>
              <a:t>fascinated by the results of alternative lay </a:t>
            </a:r>
            <a:r>
              <a:rPr lang="nl-NL" b="1" dirty="0" err="1" smtClean="0">
                <a:solidFill>
                  <a:srgbClr val="FFFF00"/>
                </a:solidFill>
              </a:rPr>
              <a:t>therapist</a:t>
            </a:r>
            <a:r>
              <a:rPr lang="nl-NL" b="1" dirty="0" smtClean="0">
                <a:solidFill>
                  <a:srgbClr val="FFFF00"/>
                </a:solidFill>
              </a:rPr>
              <a:t> interventions </a:t>
            </a:r>
            <a:r>
              <a:rPr lang="is-IS" b="1" dirty="0" smtClean="0">
                <a:solidFill>
                  <a:srgbClr val="FFFF00"/>
                </a:solidFill>
              </a:rPr>
              <a:t>…</a:t>
            </a:r>
            <a:endParaRPr lang="nl-NL" dirty="0"/>
          </a:p>
        </p:txBody>
      </p:sp>
    </p:spTree>
    <p:extLst>
      <p:ext uri="{BB962C8B-B14F-4D97-AF65-F5344CB8AC3E}">
        <p14:creationId xmlns="" xmlns:p14="http://schemas.microsoft.com/office/powerpoint/2010/main" val="2219053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31"/>
          <p:cNvSpPr>
            <a:spLocks noGrp="1" noRot="1" noChangeAspect="1" noMove="1" noResize="1" noEditPoints="1" noAdjustHandles="1" noChangeArrowheads="1" noChangeShapeType="1" noTextEdit="1"/>
          </p:cNvSpPr>
          <p:nvPr>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p:cNvSpPr>
            <a:spLocks noGrp="1" noRot="1" noChangeAspect="1" noMove="1" noResize="1" noEditPoints="1" noAdjustHandles="1" noChangeArrowheads="1" noChangeShapeType="1" noTextEdit="1"/>
          </p:cNvSpPr>
          <p:nvPr>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9218" name="Picture 2" descr="Image result">
            <a:extLst>
              <a:ext uri="{FF2B5EF4-FFF2-40B4-BE49-F238E27FC236}">
                <a16:creationId xmlns:a16="http://schemas.microsoft.com/office/drawing/2014/main" xmlns="" id="{F60412DC-EE79-4225-8F0E-7F0085F06FFF}"/>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29871" y="1233494"/>
            <a:ext cx="3414010" cy="4391009"/>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77" name="Rectangle 76"/>
          <p:cNvSpPr>
            <a:spLocks noGrp="1" noRot="1" noChangeAspect="1" noMove="1" noResize="1" noEditPoints="1" noAdjustHandles="1" noChangeArrowheads="1" noChangeShapeType="1" noTextEdit="1"/>
          </p:cNvSpPr>
          <p:nvPr>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001A8D93-F0D7-4E6A-B489-A86B5F87943C}"/>
              </a:ext>
            </a:extLst>
          </p:cNvPr>
          <p:cNvSpPr>
            <a:spLocks noGrp="1"/>
          </p:cNvSpPr>
          <p:nvPr>
            <p:ph type="title"/>
          </p:nvPr>
        </p:nvSpPr>
        <p:spPr>
          <a:xfrm>
            <a:off x="648930" y="629267"/>
            <a:ext cx="6188190" cy="917146"/>
          </a:xfrm>
        </p:spPr>
        <p:txBody>
          <a:bodyPr>
            <a:normAutofit/>
          </a:bodyPr>
          <a:lstStyle/>
          <a:p>
            <a:r>
              <a:rPr lang="nl-NL" sz="3200" b="1" dirty="0">
                <a:solidFill>
                  <a:srgbClr val="FFFF00"/>
                </a:solidFill>
              </a:rPr>
              <a:t>Ignatia amara</a:t>
            </a:r>
            <a:r>
              <a:rPr lang="nl-NL" dirty="0">
                <a:solidFill>
                  <a:srgbClr val="EBEBEB"/>
                </a:solidFill>
              </a:rPr>
              <a:t>	</a:t>
            </a:r>
          </a:p>
        </p:txBody>
      </p:sp>
      <p:sp>
        <p:nvSpPr>
          <p:cNvPr id="3" name="Content Placeholder 2">
            <a:extLst>
              <a:ext uri="{FF2B5EF4-FFF2-40B4-BE49-F238E27FC236}">
                <a16:creationId xmlns:a16="http://schemas.microsoft.com/office/drawing/2014/main" xmlns="" id="{A038A242-F554-486A-8E7C-8A062E14FDDD}"/>
              </a:ext>
            </a:extLst>
          </p:cNvPr>
          <p:cNvSpPr>
            <a:spLocks noGrp="1"/>
          </p:cNvSpPr>
          <p:nvPr>
            <p:ph idx="1"/>
          </p:nvPr>
        </p:nvSpPr>
        <p:spPr>
          <a:xfrm>
            <a:off x="648930" y="2438400"/>
            <a:ext cx="6188189" cy="3785419"/>
          </a:xfrm>
        </p:spPr>
        <p:txBody>
          <a:bodyPr>
            <a:normAutofit/>
          </a:bodyPr>
          <a:lstStyle/>
          <a:p>
            <a:pPr marL="0" indent="0">
              <a:lnSpc>
                <a:spcPct val="150000"/>
              </a:lnSpc>
              <a:buNone/>
            </a:pPr>
            <a:r>
              <a:rPr lang="en-US" dirty="0">
                <a:solidFill>
                  <a:srgbClr val="FFFFFF"/>
                </a:solidFill>
              </a:rPr>
              <a:t>The IA type is indecisive: quiet, introvert, likes to withdraw, prefer to be </a:t>
            </a:r>
            <a:r>
              <a:rPr lang="en-US" dirty="0" smtClean="0">
                <a:solidFill>
                  <a:srgbClr val="FFFFFF"/>
                </a:solidFill>
              </a:rPr>
              <a:t>alone, </a:t>
            </a:r>
            <a:r>
              <a:rPr lang="en-US" dirty="0">
                <a:solidFill>
                  <a:srgbClr val="FFFFFF"/>
                </a:solidFill>
              </a:rPr>
              <a:t>is generally a loner. If he or she really doesn’t like something, he or she can suddenly, unexpectedly, quickly and severely change </a:t>
            </a:r>
            <a:r>
              <a:rPr lang="en-US" dirty="0" smtClean="0">
                <a:solidFill>
                  <a:srgbClr val="FFFFFF"/>
                </a:solidFill>
              </a:rPr>
              <a:t>and snap</a:t>
            </a:r>
            <a:r>
              <a:rPr lang="en-US" dirty="0">
                <a:solidFill>
                  <a:srgbClr val="FFFFFF"/>
                </a:solidFill>
              </a:rPr>
              <a:t>. Sometimes it accompanies hysterical screaming. 'Bite' without biting!</a:t>
            </a:r>
            <a:endParaRPr lang="nl-NL" dirty="0">
              <a:solidFill>
                <a:srgbClr val="FFFFFF"/>
              </a:solidFill>
            </a:endParaRPr>
          </a:p>
        </p:txBody>
      </p:sp>
    </p:spTree>
    <p:extLst>
      <p:ext uri="{BB962C8B-B14F-4D97-AF65-F5344CB8AC3E}">
        <p14:creationId xmlns="" xmlns:p14="http://schemas.microsoft.com/office/powerpoint/2010/main" val="19317835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nvPr>
        </p:nvSpPr>
        <p:spPr>
          <a:xfrm>
            <a:off x="6092950" y="0"/>
            <a:ext cx="6099050" cy="6858000"/>
          </a:xfrm>
          <a:prstGeom prst="rect">
            <a:avLst/>
          </a:prstGeom>
          <a:solidFill>
            <a:schemeClr val="tx1">
              <a:lumMod val="75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p:cNvSpPr>
            <a:spLocks noGrp="1" noRot="1" noChangeAspect="1" noMove="1" noResize="1" noEditPoints="1" noAdjustHandles="1" noChangeArrowheads="1" noChangeShapeType="1" noTextEdit="1"/>
          </p:cNvSpPr>
          <p:nvPr>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Graphite-233436.jpg">
            <a:extLst>
              <a:ext uri="{FF2B5EF4-FFF2-40B4-BE49-F238E27FC236}">
                <a16:creationId xmlns:a16="http://schemas.microsoft.com/office/drawing/2014/main" xmlns="" id="{ACB77869-DEA9-427B-8DA0-2507050B02E2}"/>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8888" b="1714"/>
          <a:stretch/>
        </p:blipFill>
        <p:spPr bwMode="auto">
          <a:xfrm>
            <a:off x="7060689" y="967430"/>
            <a:ext cx="4163991" cy="4773591"/>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77" name="Rectangle 76"/>
          <p:cNvSpPr>
            <a:spLocks noGrp="1" noRot="1" noChangeAspect="1" noMove="1" noResize="1" noEditPoints="1" noAdjustHandles="1" noChangeArrowheads="1" noChangeShapeType="1" noTextEdit="1"/>
          </p:cNvSpPr>
          <p:nvPr>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4EA6565-2E0A-4569-B867-3EC40BDF743B}"/>
              </a:ext>
            </a:extLst>
          </p:cNvPr>
          <p:cNvSpPr>
            <a:spLocks noGrp="1"/>
          </p:cNvSpPr>
          <p:nvPr>
            <p:ph type="title"/>
          </p:nvPr>
        </p:nvSpPr>
        <p:spPr>
          <a:xfrm>
            <a:off x="648929" y="629267"/>
            <a:ext cx="4944152" cy="621310"/>
          </a:xfrm>
        </p:spPr>
        <p:txBody>
          <a:bodyPr>
            <a:normAutofit/>
          </a:bodyPr>
          <a:lstStyle/>
          <a:p>
            <a:r>
              <a:rPr lang="nl-NL" sz="3200" b="1" dirty="0" err="1">
                <a:solidFill>
                  <a:srgbClr val="FFFF00"/>
                </a:solidFill>
              </a:rPr>
              <a:t>Graphites</a:t>
            </a:r>
            <a:endParaRPr lang="nl-NL" sz="3200" b="1" dirty="0">
              <a:solidFill>
                <a:srgbClr val="FFFF00"/>
              </a:solidFill>
            </a:endParaRPr>
          </a:p>
        </p:txBody>
      </p:sp>
      <p:sp>
        <p:nvSpPr>
          <p:cNvPr id="3" name="Content Placeholder 2">
            <a:extLst>
              <a:ext uri="{FF2B5EF4-FFF2-40B4-BE49-F238E27FC236}">
                <a16:creationId xmlns:a16="http://schemas.microsoft.com/office/drawing/2014/main" xmlns="" id="{5CABC4B5-1FE8-444B-8289-6EF54ED7F407}"/>
              </a:ext>
            </a:extLst>
          </p:cNvPr>
          <p:cNvSpPr>
            <a:spLocks noGrp="1"/>
          </p:cNvSpPr>
          <p:nvPr>
            <p:ph idx="1"/>
          </p:nvPr>
        </p:nvSpPr>
        <p:spPr>
          <a:xfrm>
            <a:off x="633274" y="1492624"/>
            <a:ext cx="4959807" cy="4731195"/>
          </a:xfrm>
        </p:spPr>
        <p:txBody>
          <a:bodyPr>
            <a:normAutofit fontScale="92500"/>
          </a:bodyPr>
          <a:lstStyle/>
          <a:p>
            <a:pPr marL="0" indent="0">
              <a:lnSpc>
                <a:spcPct val="150000"/>
              </a:lnSpc>
              <a:buNone/>
            </a:pPr>
            <a:r>
              <a:rPr lang="en-US" dirty="0" smtClean="0"/>
              <a:t>Overweigthed, </a:t>
            </a:r>
            <a:r>
              <a:rPr lang="en-US" dirty="0"/>
              <a:t>stupid, slow, </a:t>
            </a:r>
            <a:r>
              <a:rPr lang="en-US" dirty="0" smtClean="0"/>
              <a:t>sad, prefers </a:t>
            </a:r>
            <a:r>
              <a:rPr lang="en-US" dirty="0"/>
              <a:t>warm places. Certain degree of apathy, lethargy, inactivity, indifference, sleepiness. Only grumbles when he or she is disturbed in his or her rest. May be irritable with (hyperactive) children who approach him or her: growl and moves away. </a:t>
            </a:r>
            <a:endParaRPr lang="en-US" dirty="0" smtClean="0"/>
          </a:p>
          <a:p>
            <a:pPr marL="0" indent="0">
              <a:lnSpc>
                <a:spcPct val="150000"/>
              </a:lnSpc>
              <a:buNone/>
            </a:pPr>
            <a:r>
              <a:rPr lang="en-US" sz="1600" dirty="0" smtClean="0"/>
              <a:t>Note</a:t>
            </a:r>
            <a:r>
              <a:rPr lang="en-US" sz="1600" dirty="0"/>
              <a:t>: </a:t>
            </a:r>
            <a:endParaRPr lang="en-US" sz="1600" dirty="0" smtClean="0"/>
          </a:p>
          <a:p>
            <a:pPr marL="0" indent="0">
              <a:lnSpc>
                <a:spcPct val="150000"/>
              </a:lnSpc>
              <a:buNone/>
            </a:pPr>
            <a:r>
              <a:rPr lang="en-US" sz="1600" dirty="0" smtClean="0"/>
              <a:t>Platinum </a:t>
            </a:r>
            <a:r>
              <a:rPr lang="en-US" sz="1600" dirty="0"/>
              <a:t>metallic punishes (specific) puppies hard! </a:t>
            </a:r>
            <a:endParaRPr lang="nl-NL" sz="1600" dirty="0"/>
          </a:p>
        </p:txBody>
      </p:sp>
    </p:spTree>
    <p:extLst>
      <p:ext uri="{BB962C8B-B14F-4D97-AF65-F5344CB8AC3E}">
        <p14:creationId xmlns="" xmlns:p14="http://schemas.microsoft.com/office/powerpoint/2010/main" val="539929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a:spLocks noGrp="1" noRot="1" noChangeAspect="1" noMove="1" noResize="1" noEditPoints="1" noAdjustHandles="1" noChangeArrowheads="1" noChangeShapeType="1" noTextEdit="1"/>
          </p:cNvSpPr>
          <p:nvPr>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7"/>
          <p:cNvSpPr>
            <a:spLocks noGrp="1" noRot="1" noChangeAspect="1" noMove="1" noResize="1" noEditPoints="1" noAdjustHandles="1" noChangeArrowheads="1" noChangeShapeType="1" noTextEdit="1"/>
          </p:cNvSpPr>
          <p:nvPr>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41" name="Freeform 5"/>
          <p:cNvSpPr>
            <a:spLocks noGrp="1" noRot="1" noChangeAspect="1" noMove="1" noResize="1" noEditPoints="1" noAdjustHandles="1" noChangeArrowheads="1" noChangeShapeType="1" noTextEdit="1"/>
          </p:cNvSpPr>
          <p:nvPr>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1268" name="Picture 4" descr="Image result for scared dog">
            <a:extLst>
              <a:ext uri="{FF2B5EF4-FFF2-40B4-BE49-F238E27FC236}">
                <a16:creationId xmlns:a16="http://schemas.microsoft.com/office/drawing/2014/main" xmlns="" id="{5FA209D9-01E9-4C7E-88A0-3CEEE427595E}"/>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7563742" y="665968"/>
            <a:ext cx="3980139" cy="2646792"/>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143" name="Rectangle 142"/>
          <p:cNvSpPr>
            <a:spLocks noGrp="1" noRot="1" noChangeAspect="1" noMove="1" noResize="1" noEditPoints="1" noAdjustHandles="1" noChangeArrowheads="1" noChangeShapeType="1" noTextEdit="1"/>
          </p:cNvSpPr>
          <p:nvPr>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1266" name="Picture 2" descr="Image result for nux vomica">
            <a:extLst>
              <a:ext uri="{FF2B5EF4-FFF2-40B4-BE49-F238E27FC236}">
                <a16:creationId xmlns:a16="http://schemas.microsoft.com/office/drawing/2014/main" xmlns="" id="{20348CEE-0B36-40DA-9324-787A5A46DE4A}"/>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8546884" y="3526971"/>
            <a:ext cx="2013855" cy="2721427"/>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4E874446-7649-474E-B0FE-728D4B360CCF}"/>
              </a:ext>
            </a:extLst>
          </p:cNvPr>
          <p:cNvSpPr>
            <a:spLocks noGrp="1"/>
          </p:cNvSpPr>
          <p:nvPr>
            <p:ph type="title"/>
          </p:nvPr>
        </p:nvSpPr>
        <p:spPr>
          <a:xfrm>
            <a:off x="618187" y="452718"/>
            <a:ext cx="5629222" cy="690282"/>
          </a:xfrm>
        </p:spPr>
        <p:txBody>
          <a:bodyPr>
            <a:normAutofit/>
          </a:bodyPr>
          <a:lstStyle/>
          <a:p>
            <a:r>
              <a:rPr lang="nl-NL" sz="3200" b="1" dirty="0">
                <a:solidFill>
                  <a:srgbClr val="FFFF00"/>
                </a:solidFill>
              </a:rPr>
              <a:t>Nux vomica</a:t>
            </a:r>
          </a:p>
        </p:txBody>
      </p:sp>
      <p:sp>
        <p:nvSpPr>
          <p:cNvPr id="3" name="Content Placeholder 2">
            <a:extLst>
              <a:ext uri="{FF2B5EF4-FFF2-40B4-BE49-F238E27FC236}">
                <a16:creationId xmlns:a16="http://schemas.microsoft.com/office/drawing/2014/main" xmlns="" id="{FB0AAB3C-B383-4AC7-9353-E49636A2D8D0}"/>
              </a:ext>
            </a:extLst>
          </p:cNvPr>
          <p:cNvSpPr>
            <a:spLocks noGrp="1"/>
          </p:cNvSpPr>
          <p:nvPr>
            <p:ph idx="1"/>
          </p:nvPr>
        </p:nvSpPr>
        <p:spPr>
          <a:xfrm>
            <a:off x="618187" y="1497600"/>
            <a:ext cx="5628635" cy="4424081"/>
          </a:xfrm>
        </p:spPr>
        <p:txBody>
          <a:bodyPr>
            <a:normAutofit lnSpcReduction="10000"/>
          </a:bodyPr>
          <a:lstStyle/>
          <a:p>
            <a:pPr marL="0" indent="0">
              <a:lnSpc>
                <a:spcPct val="150000"/>
              </a:lnSpc>
              <a:buNone/>
            </a:pPr>
            <a:r>
              <a:rPr lang="nl-NL" dirty="0"/>
              <a:t>The NV </a:t>
            </a:r>
            <a:r>
              <a:rPr lang="nl-NL" dirty="0" smtClean="0"/>
              <a:t>male dog </a:t>
            </a:r>
            <a:r>
              <a:rPr lang="nl-NL" dirty="0"/>
              <a:t>is </a:t>
            </a:r>
            <a:r>
              <a:rPr lang="nl-NL" dirty="0" err="1"/>
              <a:t>nervous</a:t>
            </a:r>
            <a:r>
              <a:rPr lang="nl-NL" dirty="0" smtClean="0"/>
              <a:t>, submissive</a:t>
            </a:r>
            <a:r>
              <a:rPr lang="nl-NL" dirty="0"/>
              <a:t>, </a:t>
            </a:r>
            <a:r>
              <a:rPr lang="nl-NL" dirty="0" err="1" smtClean="0"/>
              <a:t>barks</a:t>
            </a:r>
            <a:r>
              <a:rPr lang="nl-NL" dirty="0"/>
              <a:t> </a:t>
            </a:r>
            <a:r>
              <a:rPr lang="nl-NL" dirty="0" smtClean="0"/>
              <a:t>frequently, </a:t>
            </a:r>
            <a:r>
              <a:rPr lang="nl-NL" dirty="0"/>
              <a:t>but if things get too hot </a:t>
            </a:r>
            <a:r>
              <a:rPr lang="nl-NL" dirty="0" err="1"/>
              <a:t>underthe</a:t>
            </a:r>
            <a:r>
              <a:rPr lang="nl-NL" dirty="0"/>
              <a:t> </a:t>
            </a:r>
            <a:r>
              <a:rPr lang="nl-NL" dirty="0" err="1"/>
              <a:t>collar</a:t>
            </a:r>
            <a:r>
              <a:rPr lang="nl-NL" dirty="0"/>
              <a:t>, it breaks down with its tail between its </a:t>
            </a:r>
            <a:r>
              <a:rPr lang="nl-NL" dirty="0" err="1" smtClean="0"/>
              <a:t>legs</a:t>
            </a:r>
            <a:r>
              <a:rPr lang="nl-NL" dirty="0" smtClean="0"/>
              <a:t> running </a:t>
            </a:r>
            <a:r>
              <a:rPr lang="nl-NL" dirty="0" err="1" smtClean="0"/>
              <a:t>away</a:t>
            </a:r>
            <a:r>
              <a:rPr lang="nl-NL" dirty="0" smtClean="0"/>
              <a:t>. As </a:t>
            </a:r>
            <a:r>
              <a:rPr lang="nl-NL" dirty="0"/>
              <a:t>a pup, generally suffers from </a:t>
            </a:r>
            <a:r>
              <a:rPr lang="nl-NL" dirty="0" err="1"/>
              <a:t>excitement</a:t>
            </a:r>
            <a:r>
              <a:rPr lang="nl-NL" dirty="0"/>
              <a:t> </a:t>
            </a:r>
            <a:r>
              <a:rPr lang="nl-NL" dirty="0" err="1"/>
              <a:t>urination</a:t>
            </a:r>
            <a:r>
              <a:rPr lang="nl-NL" dirty="0"/>
              <a:t>. </a:t>
            </a:r>
            <a:endParaRPr lang="nl-NL" dirty="0" smtClean="0"/>
          </a:p>
          <a:p>
            <a:pPr marL="0" indent="0">
              <a:lnSpc>
                <a:spcPct val="150000"/>
              </a:lnSpc>
              <a:buNone/>
            </a:pPr>
            <a:r>
              <a:rPr lang="nl-NL" dirty="0" err="1" smtClean="0"/>
              <a:t>Note</a:t>
            </a:r>
            <a:r>
              <a:rPr lang="nl-NL" dirty="0" smtClean="0"/>
              <a:t>:</a:t>
            </a:r>
          </a:p>
          <a:p>
            <a:pPr marL="0" indent="0">
              <a:lnSpc>
                <a:spcPct val="150000"/>
              </a:lnSpc>
              <a:buNone/>
            </a:pPr>
            <a:r>
              <a:rPr lang="nl-NL" dirty="0" smtClean="0"/>
              <a:t>De </a:t>
            </a:r>
            <a:r>
              <a:rPr lang="nl-NL" dirty="0"/>
              <a:t>NV </a:t>
            </a:r>
            <a:r>
              <a:rPr lang="nl-NL" dirty="0" err="1" smtClean="0"/>
              <a:t>female</a:t>
            </a:r>
            <a:r>
              <a:rPr lang="nl-NL" dirty="0" smtClean="0"/>
              <a:t> dog is </a:t>
            </a:r>
            <a:r>
              <a:rPr lang="nl-NL" dirty="0"/>
              <a:t>generally less submissive, braver but </a:t>
            </a:r>
            <a:r>
              <a:rPr lang="nl-NL" dirty="0" err="1"/>
              <a:t>calmer</a:t>
            </a:r>
            <a:r>
              <a:rPr lang="nl-NL" dirty="0"/>
              <a:t> and </a:t>
            </a:r>
            <a:r>
              <a:rPr lang="nl-NL" dirty="0" err="1"/>
              <a:t>doesn’t</a:t>
            </a:r>
            <a:r>
              <a:rPr lang="nl-NL" dirty="0"/>
              <a:t> suffer from </a:t>
            </a:r>
            <a:r>
              <a:rPr lang="nl-NL" dirty="0" err="1"/>
              <a:t>excitement</a:t>
            </a:r>
            <a:r>
              <a:rPr lang="nl-NL" dirty="0"/>
              <a:t> </a:t>
            </a:r>
            <a:r>
              <a:rPr lang="nl-NL" dirty="0" err="1" smtClean="0"/>
              <a:t>urination</a:t>
            </a:r>
            <a:endParaRPr lang="nl-NL" dirty="0"/>
          </a:p>
        </p:txBody>
      </p:sp>
    </p:spTree>
    <p:extLst>
      <p:ext uri="{BB962C8B-B14F-4D97-AF65-F5344CB8AC3E}">
        <p14:creationId xmlns="" xmlns:p14="http://schemas.microsoft.com/office/powerpoint/2010/main" val="1138714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73" name="Rectangle 72"/>
          <p:cNvSpPr>
            <a:spLocks noGrp="1" noRot="1" noChangeAspect="1" noMove="1" noResize="1" noEditPoints="1" noAdjustHandles="1" noChangeArrowheads="1" noChangeShapeType="1" noTextEdit="1"/>
          </p:cNvSpPr>
          <p:nvPr>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31"/>
          <p:cNvSpPr>
            <a:spLocks noGrp="1" noRot="1" noChangeAspect="1" noMove="1" noResize="1" noEditPoints="1" noAdjustHandles="1" noChangeArrowheads="1" noChangeShapeType="1" noTextEdit="1"/>
          </p:cNvSpPr>
          <p:nvPr>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7" name="Freeform 5"/>
          <p:cNvSpPr>
            <a:spLocks noGrp="1" noRot="1" noChangeAspect="1" noMove="1" noResize="1" noEditPoints="1" noAdjustHandles="1" noChangeArrowheads="1" noChangeShapeType="1" noTextEdit="1"/>
          </p:cNvSpPr>
          <p:nvPr>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12290" name="Picture 2" descr="Image result for scared urination, dogs">
            <a:extLst>
              <a:ext uri="{FF2B5EF4-FFF2-40B4-BE49-F238E27FC236}">
                <a16:creationId xmlns:a16="http://schemas.microsoft.com/office/drawing/2014/main" xmlns="" id="{C8E0EF97-49CF-45E3-A774-2F201DCF796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3992" y="1385290"/>
            <a:ext cx="5449889" cy="4087416"/>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8171CA70-3AF9-4E8F-86DC-4F57F1F76D4A}"/>
              </a:ext>
            </a:extLst>
          </p:cNvPr>
          <p:cNvSpPr>
            <a:spLocks noGrp="1"/>
          </p:cNvSpPr>
          <p:nvPr>
            <p:ph type="title"/>
          </p:nvPr>
        </p:nvSpPr>
        <p:spPr>
          <a:xfrm>
            <a:off x="648931" y="629267"/>
            <a:ext cx="4166510" cy="756024"/>
          </a:xfrm>
        </p:spPr>
        <p:txBody>
          <a:bodyPr>
            <a:normAutofit/>
          </a:bodyPr>
          <a:lstStyle/>
          <a:p>
            <a:r>
              <a:rPr lang="en-US" sz="3200" b="1" dirty="0">
                <a:solidFill>
                  <a:srgbClr val="FFFF00"/>
                </a:solidFill>
              </a:rPr>
              <a:t>Hyoscyamus niger</a:t>
            </a:r>
            <a:endParaRPr lang="nl-NL" sz="3200" b="1" dirty="0">
              <a:solidFill>
                <a:srgbClr val="FFFF00"/>
              </a:solidFill>
            </a:endParaRPr>
          </a:p>
        </p:txBody>
      </p:sp>
      <p:sp>
        <p:nvSpPr>
          <p:cNvPr id="3" name="Content Placeholder 2">
            <a:extLst>
              <a:ext uri="{FF2B5EF4-FFF2-40B4-BE49-F238E27FC236}">
                <a16:creationId xmlns:a16="http://schemas.microsoft.com/office/drawing/2014/main" xmlns="" id="{A1BEA256-7406-4312-AA95-587DE93B70AC}"/>
              </a:ext>
            </a:extLst>
          </p:cNvPr>
          <p:cNvSpPr>
            <a:spLocks noGrp="1"/>
          </p:cNvSpPr>
          <p:nvPr>
            <p:ph idx="1"/>
          </p:nvPr>
        </p:nvSpPr>
        <p:spPr>
          <a:xfrm>
            <a:off x="648932" y="1687287"/>
            <a:ext cx="4447503" cy="3785419"/>
          </a:xfrm>
        </p:spPr>
        <p:txBody>
          <a:bodyPr>
            <a:normAutofit/>
          </a:bodyPr>
          <a:lstStyle/>
          <a:p>
            <a:pPr marL="0" indent="0">
              <a:lnSpc>
                <a:spcPct val="150000"/>
              </a:lnSpc>
              <a:buNone/>
            </a:pPr>
            <a:r>
              <a:rPr lang="en-US" dirty="0">
                <a:solidFill>
                  <a:srgbClr val="EBEBEB"/>
                </a:solidFill>
              </a:rPr>
              <a:t>The dog who fits HN has a big mouth (pure fear), but when you get closer to him, he flees and hides beneath the closet. In panic he might urinate and </a:t>
            </a:r>
            <a:r>
              <a:rPr lang="en-US" dirty="0" smtClean="0">
                <a:solidFill>
                  <a:srgbClr val="EBEBEB"/>
                </a:solidFill>
              </a:rPr>
              <a:t>defecate involuntarily at the same time. Psychogenic lick and scratch lesions</a:t>
            </a:r>
            <a:endParaRPr lang="nl-NL" dirty="0">
              <a:solidFill>
                <a:srgbClr val="EBEBEB"/>
              </a:solidFill>
            </a:endParaRPr>
          </a:p>
        </p:txBody>
      </p:sp>
    </p:spTree>
    <p:extLst>
      <p:ext uri="{BB962C8B-B14F-4D97-AF65-F5344CB8AC3E}">
        <p14:creationId xmlns="" xmlns:p14="http://schemas.microsoft.com/office/powerpoint/2010/main" val="20920813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nvPr>
        </p:nvSpPr>
        <p:spPr>
          <a:xfrm>
            <a:off x="6092950" y="0"/>
            <a:ext cx="6099050" cy="6858000"/>
          </a:xfrm>
          <a:prstGeom prst="rect">
            <a:avLst/>
          </a:prstGeom>
          <a:solidFill>
            <a:schemeClr val="tx1">
              <a:lumMod val="75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p:cNvSpPr>
            <a:spLocks noGrp="1" noRot="1" noChangeAspect="1" noMove="1" noResize="1" noEditPoints="1" noAdjustHandles="1" noChangeArrowheads="1" noChangeShapeType="1" noTextEdit="1"/>
          </p:cNvSpPr>
          <p:nvPr>
            <p:extLst/>
          </p:nvPr>
        </p:nvSpPr>
        <p:spPr>
          <a:xfrm>
            <a:off x="6577582" y="484632"/>
            <a:ext cx="5130204" cy="5739187"/>
          </a:xfrm>
          <a:prstGeom prst="roundRect">
            <a:avLst>
              <a:gd name="adj" fmla="val 0"/>
            </a:avLst>
          </a:prstGeom>
          <a:solidFill>
            <a:schemeClr val="tx1">
              <a:lumMod val="75000"/>
            </a:schemeClr>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Image result for dog rolling over">
            <a:extLst>
              <a:ext uri="{FF2B5EF4-FFF2-40B4-BE49-F238E27FC236}">
                <a16:creationId xmlns:a16="http://schemas.microsoft.com/office/drawing/2014/main" xmlns="" id="{0BB2D5DD-D44C-4DD6-8311-134F769F998B}"/>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179" r="39814" b="1"/>
          <a:stretch/>
        </p:blipFill>
        <p:spPr bwMode="auto">
          <a:xfrm>
            <a:off x="7060689" y="967430"/>
            <a:ext cx="4163991" cy="4773591"/>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75" name="Rectangle 74"/>
          <p:cNvSpPr>
            <a:spLocks noGrp="1" noRot="1" noChangeAspect="1" noMove="1" noResize="1" noEditPoints="1" noAdjustHandles="1" noChangeArrowheads="1" noChangeShapeType="1" noTextEdit="1"/>
          </p:cNvSpPr>
          <p:nvPr>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7CACBD25-6843-48E0-940E-6E25EB7C5426}"/>
              </a:ext>
            </a:extLst>
          </p:cNvPr>
          <p:cNvSpPr>
            <a:spLocks noGrp="1"/>
          </p:cNvSpPr>
          <p:nvPr>
            <p:ph type="title"/>
          </p:nvPr>
        </p:nvSpPr>
        <p:spPr>
          <a:xfrm>
            <a:off x="648929" y="629266"/>
            <a:ext cx="4944152" cy="1622321"/>
          </a:xfrm>
        </p:spPr>
        <p:txBody>
          <a:bodyPr>
            <a:normAutofit/>
          </a:bodyPr>
          <a:lstStyle/>
          <a:p>
            <a:r>
              <a:rPr lang="nl-NL" sz="3200" b="1" dirty="0" err="1">
                <a:solidFill>
                  <a:srgbClr val="FFFF00"/>
                </a:solidFill>
              </a:rPr>
              <a:t>Pulsatilla</a:t>
            </a:r>
            <a:r>
              <a:rPr lang="nl-NL" sz="3200" b="1" dirty="0">
                <a:solidFill>
                  <a:srgbClr val="FFFF00"/>
                </a:solidFill>
              </a:rPr>
              <a:t> </a:t>
            </a:r>
            <a:r>
              <a:rPr lang="nl-NL" sz="3200" b="1" dirty="0" err="1">
                <a:solidFill>
                  <a:srgbClr val="FFFF00"/>
                </a:solidFill>
              </a:rPr>
              <a:t>pratensis</a:t>
            </a:r>
            <a:endParaRPr lang="nl-NL" sz="3200" b="1" dirty="0">
              <a:solidFill>
                <a:srgbClr val="FFFF00"/>
              </a:solidFill>
            </a:endParaRPr>
          </a:p>
        </p:txBody>
      </p:sp>
      <p:sp>
        <p:nvSpPr>
          <p:cNvPr id="3" name="Content Placeholder 2">
            <a:extLst>
              <a:ext uri="{FF2B5EF4-FFF2-40B4-BE49-F238E27FC236}">
                <a16:creationId xmlns:a16="http://schemas.microsoft.com/office/drawing/2014/main" xmlns="" id="{7E2C0EBF-87DF-401A-ABBA-EB2AE2206F4A}"/>
              </a:ext>
            </a:extLst>
          </p:cNvPr>
          <p:cNvSpPr>
            <a:spLocks noGrp="1"/>
          </p:cNvSpPr>
          <p:nvPr>
            <p:ph idx="1"/>
          </p:nvPr>
        </p:nvSpPr>
        <p:spPr>
          <a:xfrm>
            <a:off x="648930" y="1600200"/>
            <a:ext cx="4944151" cy="4623619"/>
          </a:xfrm>
        </p:spPr>
        <p:txBody>
          <a:bodyPr>
            <a:normAutofit/>
          </a:bodyPr>
          <a:lstStyle/>
          <a:p>
            <a:pPr marL="0" indent="0">
              <a:lnSpc>
                <a:spcPct val="150000"/>
              </a:lnSpc>
              <a:buNone/>
            </a:pPr>
            <a:r>
              <a:rPr lang="en-US" dirty="0"/>
              <a:t>The PP type is only sweet and submissive, allows everything to be done to him/her, rolls over quickly and passively urinates freely. Very submissive. Never aggressive (but never say never!). </a:t>
            </a:r>
            <a:r>
              <a:rPr lang="en-US" dirty="0" smtClean="0"/>
              <a:t>PP can have </a:t>
            </a:r>
            <a:r>
              <a:rPr lang="en-US" dirty="0"/>
              <a:t>aggressive tendencies in heat or during pseudopregnancy. </a:t>
            </a:r>
          </a:p>
          <a:p>
            <a:pPr marL="0" indent="0">
              <a:lnSpc>
                <a:spcPct val="150000"/>
              </a:lnSpc>
              <a:buNone/>
            </a:pPr>
            <a:r>
              <a:rPr lang="en-US" dirty="0"/>
              <a:t>DRD: Lycopodium clavatum! </a:t>
            </a:r>
          </a:p>
        </p:txBody>
      </p:sp>
    </p:spTree>
    <p:extLst>
      <p:ext uri="{BB962C8B-B14F-4D97-AF65-F5344CB8AC3E}">
        <p14:creationId xmlns="" xmlns:p14="http://schemas.microsoft.com/office/powerpoint/2010/main" val="3877978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BA992115-36EB-4D92-B09D-DC1EBA45FAEA}"/>
              </a:ext>
            </a:extLst>
          </p:cNvPr>
          <p:cNvSpPr txBox="1">
            <a:spLocks/>
          </p:cNvSpPr>
          <p:nvPr/>
        </p:nvSpPr>
        <p:spPr>
          <a:xfrm>
            <a:off x="1170520" y="1465730"/>
            <a:ext cx="9963645" cy="424927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lt1"/>
                </a:solidFill>
                <a:latin typeface="+mn-lt"/>
                <a:ea typeface="+mn-ea"/>
                <a:cs typeface="+mn-cs"/>
              </a:defRPr>
            </a:lvl9pPr>
          </a:lstStyle>
          <a:p>
            <a:pPr marL="0" indent="0" algn="ctr">
              <a:buNone/>
            </a:pPr>
            <a:r>
              <a:rPr lang="en-GB" sz="3200" dirty="0" smtClean="0">
                <a:solidFill>
                  <a:schemeClr val="bg1"/>
                </a:solidFill>
              </a:rPr>
              <a:t>Ignatia is extremely social</a:t>
            </a:r>
          </a:p>
          <a:p>
            <a:pPr marL="0" indent="0" algn="ctr">
              <a:buNone/>
            </a:pPr>
            <a:r>
              <a:rPr lang="en-GB" sz="3200" dirty="0" smtClean="0">
                <a:solidFill>
                  <a:schemeClr val="bg1"/>
                </a:solidFill>
              </a:rPr>
              <a:t>Graphites is passive</a:t>
            </a:r>
          </a:p>
          <a:p>
            <a:pPr marL="0" indent="0" algn="ctr">
              <a:buNone/>
            </a:pPr>
            <a:r>
              <a:rPr lang="en-GB" sz="3200" dirty="0" smtClean="0">
                <a:solidFill>
                  <a:schemeClr val="bg1"/>
                </a:solidFill>
              </a:rPr>
              <a:t>Nux vomica (male) is extrovert</a:t>
            </a:r>
          </a:p>
          <a:p>
            <a:pPr marL="0" indent="0" algn="ctr">
              <a:buNone/>
            </a:pPr>
            <a:r>
              <a:rPr lang="en-GB" sz="3200" dirty="0" smtClean="0">
                <a:solidFill>
                  <a:schemeClr val="bg1"/>
                </a:solidFill>
              </a:rPr>
              <a:t>Hyoscyamus is hysterical</a:t>
            </a:r>
          </a:p>
          <a:p>
            <a:pPr marL="0" indent="0" algn="ctr">
              <a:buNone/>
            </a:pPr>
            <a:r>
              <a:rPr lang="en-GB" sz="3200" dirty="0" smtClean="0">
                <a:solidFill>
                  <a:schemeClr val="bg1"/>
                </a:solidFill>
              </a:rPr>
              <a:t>Pulsatilla is extremely submissive</a:t>
            </a:r>
            <a:endParaRPr lang="en-GB" sz="3200" dirty="0">
              <a:solidFill>
                <a:schemeClr val="bg1"/>
              </a:solidFill>
            </a:endParaRPr>
          </a:p>
        </p:txBody>
      </p:sp>
    </p:spTree>
    <p:extLst>
      <p:ext uri="{BB962C8B-B14F-4D97-AF65-F5344CB8AC3E}">
        <p14:creationId xmlns="" xmlns:p14="http://schemas.microsoft.com/office/powerpoint/2010/main" val="241649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375CF-64C2-4575-8DFA-FA5B116DC1CC}"/>
              </a:ext>
            </a:extLst>
          </p:cNvPr>
          <p:cNvSpPr>
            <a:spLocks noGrp="1"/>
          </p:cNvSpPr>
          <p:nvPr>
            <p:ph type="title"/>
          </p:nvPr>
        </p:nvSpPr>
        <p:spPr/>
        <p:txBody>
          <a:bodyPr/>
          <a:lstStyle/>
          <a:p>
            <a:r>
              <a:rPr lang="nl-NL" sz="3200" b="1" dirty="0">
                <a:solidFill>
                  <a:srgbClr val="FFFF00"/>
                </a:solidFill>
              </a:rPr>
              <a:t>Hierarchy</a:t>
            </a:r>
          </a:p>
        </p:txBody>
      </p:sp>
      <p:graphicFrame>
        <p:nvGraphicFramePr>
          <p:cNvPr id="4" name="Table 3">
            <a:extLst>
              <a:ext uri="{FF2B5EF4-FFF2-40B4-BE49-F238E27FC236}">
                <a16:creationId xmlns:a16="http://schemas.microsoft.com/office/drawing/2014/main" xmlns="" id="{9DC9B63A-D1A1-4C22-A46C-E4FE053ED0CB}"/>
              </a:ext>
            </a:extLst>
          </p:cNvPr>
          <p:cNvGraphicFramePr>
            <a:graphicFrameLocks noGrp="1"/>
          </p:cNvGraphicFramePr>
          <p:nvPr>
            <p:extLst>
              <p:ext uri="{D42A27DB-BD31-4B8C-83A1-F6EECF244321}">
                <p14:modId xmlns="" xmlns:p14="http://schemas.microsoft.com/office/powerpoint/2010/main" val="1126262940"/>
              </p:ext>
            </p:extLst>
          </p:nvPr>
        </p:nvGraphicFramePr>
        <p:xfrm>
          <a:off x="2745152" y="1152983"/>
          <a:ext cx="7305682" cy="4746170"/>
        </p:xfrm>
        <a:graphic>
          <a:graphicData uri="http://schemas.openxmlformats.org/drawingml/2006/table">
            <a:tbl>
              <a:tblPr>
                <a:tableStyleId>{5C22544A-7EE6-4342-B048-85BDC9FD1C3A}</a:tableStyleId>
              </a:tblPr>
              <a:tblGrid>
                <a:gridCol w="2336514">
                  <a:extLst>
                    <a:ext uri="{9D8B030D-6E8A-4147-A177-3AD203B41FA5}">
                      <a16:colId xmlns:a16="http://schemas.microsoft.com/office/drawing/2014/main" xmlns="" val="3744651129"/>
                    </a:ext>
                  </a:extLst>
                </a:gridCol>
                <a:gridCol w="4969168">
                  <a:extLst>
                    <a:ext uri="{9D8B030D-6E8A-4147-A177-3AD203B41FA5}">
                      <a16:colId xmlns:a16="http://schemas.microsoft.com/office/drawing/2014/main" xmlns="" val="4113912060"/>
                    </a:ext>
                  </a:extLst>
                </a:gridCol>
              </a:tblGrid>
              <a:tr h="474617">
                <a:tc>
                  <a:txBody>
                    <a:bodyPr/>
                    <a:lstStyle/>
                    <a:p>
                      <a:pPr algn="ctr">
                        <a:lnSpc>
                          <a:spcPct val="150000"/>
                        </a:lnSpc>
                        <a:spcAft>
                          <a:spcPts val="0"/>
                        </a:spcAft>
                      </a:pPr>
                      <a:r>
                        <a:rPr lang="nl-NL" sz="2000" dirty="0">
                          <a:effectLst/>
                        </a:rPr>
                        <a:t>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50000"/>
                        </a:lnSpc>
                        <a:spcAft>
                          <a:spcPts val="0"/>
                        </a:spcAft>
                      </a:pPr>
                      <a:r>
                        <a:rPr lang="nl-NL" sz="2000" dirty="0">
                          <a:effectLst/>
                        </a:rPr>
                        <a:t>Platinum metallicum</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2427058167"/>
                  </a:ext>
                </a:extLst>
              </a:tr>
              <a:tr h="474617">
                <a:tc>
                  <a:txBody>
                    <a:bodyPr/>
                    <a:lstStyle/>
                    <a:p>
                      <a:pPr algn="ctr">
                        <a:lnSpc>
                          <a:spcPct val="150000"/>
                        </a:lnSpc>
                        <a:spcAft>
                          <a:spcPts val="0"/>
                        </a:spcAft>
                      </a:pPr>
                      <a:r>
                        <a:rPr lang="nl-NL" sz="2000" dirty="0">
                          <a:effectLst/>
                        </a:rPr>
                        <a:t>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50000"/>
                        </a:lnSpc>
                        <a:spcAft>
                          <a:spcPts val="0"/>
                        </a:spcAft>
                      </a:pPr>
                      <a:r>
                        <a:rPr lang="nl-NL" sz="2000" dirty="0">
                          <a:effectLst/>
                        </a:rPr>
                        <a:t>Aurum metallicum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3986342939"/>
                  </a:ext>
                </a:extLst>
              </a:tr>
              <a:tr h="474617">
                <a:tc>
                  <a:txBody>
                    <a:bodyPr/>
                    <a:lstStyle/>
                    <a:p>
                      <a:pPr algn="ctr">
                        <a:lnSpc>
                          <a:spcPct val="150000"/>
                        </a:lnSpc>
                        <a:spcAft>
                          <a:spcPts val="0"/>
                        </a:spcAft>
                      </a:pPr>
                      <a:r>
                        <a:rPr lang="nl-NL" sz="2000" dirty="0">
                          <a:effectLst/>
                        </a:rPr>
                        <a:t>3</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50000"/>
                        </a:lnSpc>
                        <a:spcAft>
                          <a:spcPts val="0"/>
                        </a:spcAft>
                      </a:pPr>
                      <a:r>
                        <a:rPr lang="nl-NL" sz="2000" dirty="0">
                          <a:effectLst/>
                        </a:rPr>
                        <a:t>Lycopodium clavatum</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3781036066"/>
                  </a:ext>
                </a:extLst>
              </a:tr>
              <a:tr h="474617">
                <a:tc>
                  <a:txBody>
                    <a:bodyPr/>
                    <a:lstStyle/>
                    <a:p>
                      <a:pPr algn="ctr">
                        <a:lnSpc>
                          <a:spcPct val="150000"/>
                        </a:lnSpc>
                        <a:spcAft>
                          <a:spcPts val="0"/>
                        </a:spcAft>
                      </a:pPr>
                      <a:r>
                        <a:rPr lang="nl-NL" sz="2000" dirty="0">
                          <a:solidFill>
                            <a:schemeClr val="tx1"/>
                          </a:solidFill>
                          <a:effectLst/>
                        </a:rPr>
                        <a:t>4</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algn="l">
                        <a:lnSpc>
                          <a:spcPct val="150000"/>
                        </a:lnSpc>
                        <a:spcAft>
                          <a:spcPts val="0"/>
                        </a:spcAft>
                      </a:pPr>
                      <a:r>
                        <a:rPr lang="nl-NL" sz="2000" dirty="0">
                          <a:solidFill>
                            <a:schemeClr val="tx1"/>
                          </a:solidFill>
                          <a:effectLst/>
                        </a:rPr>
                        <a:t>Stramonium</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extLst>
                  <a:ext uri="{0D108BD9-81ED-4DB2-BD59-A6C34878D82A}">
                    <a16:rowId xmlns:a16="http://schemas.microsoft.com/office/drawing/2014/main" xmlns="" val="1303681226"/>
                  </a:ext>
                </a:extLst>
              </a:tr>
              <a:tr h="474617">
                <a:tc>
                  <a:txBody>
                    <a:bodyPr/>
                    <a:lstStyle/>
                    <a:p>
                      <a:pPr algn="ctr">
                        <a:lnSpc>
                          <a:spcPct val="150000"/>
                        </a:lnSpc>
                        <a:spcAft>
                          <a:spcPts val="0"/>
                        </a:spcAft>
                      </a:pPr>
                      <a:r>
                        <a:rPr lang="nl-NL" sz="2000" dirty="0">
                          <a:effectLst/>
                        </a:rPr>
                        <a:t>5</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50000"/>
                        </a:lnSpc>
                        <a:spcAft>
                          <a:spcPts val="0"/>
                        </a:spcAft>
                      </a:pPr>
                      <a:r>
                        <a:rPr lang="nl-NL" sz="2000" dirty="0">
                          <a:effectLst/>
                        </a:rPr>
                        <a:t>Lachesis mutus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476061114"/>
                  </a:ext>
                </a:extLst>
              </a:tr>
              <a:tr h="474617">
                <a:tc>
                  <a:txBody>
                    <a:bodyPr/>
                    <a:lstStyle/>
                    <a:p>
                      <a:pPr algn="ctr">
                        <a:lnSpc>
                          <a:spcPct val="150000"/>
                        </a:lnSpc>
                        <a:spcAft>
                          <a:spcPts val="0"/>
                        </a:spcAft>
                      </a:pPr>
                      <a:r>
                        <a:rPr lang="nl-NL" sz="2000" dirty="0">
                          <a:solidFill>
                            <a:schemeClr val="tx1"/>
                          </a:solidFill>
                          <a:effectLst/>
                        </a:rPr>
                        <a:t>6</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algn="l">
                        <a:lnSpc>
                          <a:spcPct val="150000"/>
                        </a:lnSpc>
                        <a:spcAft>
                          <a:spcPts val="0"/>
                        </a:spcAft>
                      </a:pPr>
                      <a:r>
                        <a:rPr lang="nl-NL" sz="2000" dirty="0">
                          <a:solidFill>
                            <a:schemeClr val="tx1"/>
                          </a:solidFill>
                          <a:effectLst/>
                        </a:rPr>
                        <a:t>Ignatia amara</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extLst>
                  <a:ext uri="{0D108BD9-81ED-4DB2-BD59-A6C34878D82A}">
                    <a16:rowId xmlns:a16="http://schemas.microsoft.com/office/drawing/2014/main" xmlns="" val="1855475750"/>
                  </a:ext>
                </a:extLst>
              </a:tr>
              <a:tr h="474617">
                <a:tc>
                  <a:txBody>
                    <a:bodyPr/>
                    <a:lstStyle/>
                    <a:p>
                      <a:pPr algn="ctr">
                        <a:lnSpc>
                          <a:spcPct val="150000"/>
                        </a:lnSpc>
                        <a:spcAft>
                          <a:spcPts val="0"/>
                        </a:spcAft>
                      </a:pPr>
                      <a:r>
                        <a:rPr lang="nl-NL" sz="2000" dirty="0">
                          <a:solidFill>
                            <a:schemeClr val="tx1"/>
                          </a:solidFill>
                          <a:effectLst/>
                        </a:rPr>
                        <a:t>7</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algn="l">
                        <a:lnSpc>
                          <a:spcPct val="150000"/>
                        </a:lnSpc>
                        <a:spcAft>
                          <a:spcPts val="0"/>
                        </a:spcAft>
                      </a:pPr>
                      <a:r>
                        <a:rPr lang="nl-NL" sz="2000" dirty="0">
                          <a:solidFill>
                            <a:schemeClr val="tx1"/>
                          </a:solidFill>
                          <a:effectLst/>
                        </a:rPr>
                        <a:t>Graphites</a:t>
                      </a:r>
                      <a:endParaRPr lang="nl-NL"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extLst>
                  <a:ext uri="{0D108BD9-81ED-4DB2-BD59-A6C34878D82A}">
                    <a16:rowId xmlns:a16="http://schemas.microsoft.com/office/drawing/2014/main" xmlns="" val="233922397"/>
                  </a:ext>
                </a:extLst>
              </a:tr>
              <a:tr h="474617">
                <a:tc>
                  <a:txBody>
                    <a:bodyPr/>
                    <a:lstStyle/>
                    <a:p>
                      <a:pPr algn="ctr">
                        <a:lnSpc>
                          <a:spcPct val="150000"/>
                        </a:lnSpc>
                        <a:spcAft>
                          <a:spcPts val="0"/>
                        </a:spcAft>
                      </a:pPr>
                      <a:r>
                        <a:rPr lang="nl-NL" sz="2000" dirty="0">
                          <a:effectLst/>
                        </a:rPr>
                        <a:t>8</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50000"/>
                        </a:lnSpc>
                        <a:spcAft>
                          <a:spcPts val="0"/>
                        </a:spcAft>
                      </a:pPr>
                      <a:r>
                        <a:rPr lang="nl-NL" sz="2000" dirty="0">
                          <a:effectLst/>
                        </a:rPr>
                        <a:t>Nux vomica</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4103293798"/>
                  </a:ext>
                </a:extLst>
              </a:tr>
              <a:tr h="474617">
                <a:tc>
                  <a:txBody>
                    <a:bodyPr/>
                    <a:lstStyle/>
                    <a:p>
                      <a:pPr algn="ctr">
                        <a:lnSpc>
                          <a:spcPct val="150000"/>
                        </a:lnSpc>
                        <a:spcAft>
                          <a:spcPts val="0"/>
                        </a:spcAft>
                      </a:pPr>
                      <a:r>
                        <a:rPr lang="nl-NL" sz="2000" dirty="0">
                          <a:effectLst/>
                        </a:rPr>
                        <a:t>9</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50000"/>
                        </a:lnSpc>
                        <a:spcAft>
                          <a:spcPts val="0"/>
                        </a:spcAft>
                      </a:pPr>
                      <a:r>
                        <a:rPr lang="nl-NL" sz="2000" dirty="0">
                          <a:effectLst/>
                        </a:rPr>
                        <a:t>Hyoscyamus niger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4190373508"/>
                  </a:ext>
                </a:extLst>
              </a:tr>
              <a:tr h="474617">
                <a:tc>
                  <a:txBody>
                    <a:bodyPr/>
                    <a:lstStyle/>
                    <a:p>
                      <a:pPr algn="ctr">
                        <a:lnSpc>
                          <a:spcPct val="150000"/>
                        </a:lnSpc>
                        <a:spcAft>
                          <a:spcPts val="0"/>
                        </a:spcAft>
                      </a:pPr>
                      <a:r>
                        <a:rPr lang="nl-NL" sz="2000" dirty="0">
                          <a:effectLst/>
                        </a:rPr>
                        <a:t>10</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l">
                        <a:lnSpc>
                          <a:spcPct val="150000"/>
                        </a:lnSpc>
                        <a:spcAft>
                          <a:spcPts val="0"/>
                        </a:spcAft>
                      </a:pPr>
                      <a:r>
                        <a:rPr lang="nl-NL" sz="2000" dirty="0">
                          <a:effectLst/>
                        </a:rPr>
                        <a:t>Pulsatilla pratensis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1256275731"/>
                  </a:ext>
                </a:extLst>
              </a:tr>
            </a:tbl>
          </a:graphicData>
        </a:graphic>
      </p:graphicFrame>
    </p:spTree>
    <p:extLst>
      <p:ext uri="{BB962C8B-B14F-4D97-AF65-F5344CB8AC3E}">
        <p14:creationId xmlns="" xmlns:p14="http://schemas.microsoft.com/office/powerpoint/2010/main" val="521027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B015E-CD97-48F9-8904-BE6F13D2C1A0}"/>
              </a:ext>
            </a:extLst>
          </p:cNvPr>
          <p:cNvSpPr>
            <a:spLocks noGrp="1"/>
          </p:cNvSpPr>
          <p:nvPr>
            <p:ph type="title"/>
          </p:nvPr>
        </p:nvSpPr>
        <p:spPr/>
        <p:txBody>
          <a:bodyPr/>
          <a:lstStyle/>
          <a:p>
            <a:r>
              <a:rPr lang="nl-NL" sz="2000" b="1" dirty="0">
                <a:solidFill>
                  <a:srgbClr val="FFFF00"/>
                </a:solidFill>
                <a:latin typeface="Calibri" charset="0"/>
                <a:ea typeface="Calibri" charset="0"/>
                <a:cs typeface="Calibri" charset="0"/>
              </a:rPr>
              <a:t>4. Stramonium</a:t>
            </a:r>
          </a:p>
        </p:txBody>
      </p:sp>
      <p:sp>
        <p:nvSpPr>
          <p:cNvPr id="3" name="Content Placeholder 2">
            <a:extLst>
              <a:ext uri="{FF2B5EF4-FFF2-40B4-BE49-F238E27FC236}">
                <a16:creationId xmlns:a16="http://schemas.microsoft.com/office/drawing/2014/main" xmlns="" id="{379A50FC-957E-42D3-AF61-ED1B4EC96F90}"/>
              </a:ext>
            </a:extLst>
          </p:cNvPr>
          <p:cNvSpPr>
            <a:spLocks noGrp="1"/>
          </p:cNvSpPr>
          <p:nvPr>
            <p:ph idx="1"/>
          </p:nvPr>
        </p:nvSpPr>
        <p:spPr>
          <a:xfrm>
            <a:off x="646111" y="1031959"/>
            <a:ext cx="10918360" cy="5550194"/>
          </a:xfrm>
        </p:spPr>
        <p:txBody>
          <a:bodyPr>
            <a:normAutofit/>
          </a:bodyPr>
          <a:lstStyle/>
          <a:p>
            <a:pPr marL="0" indent="0">
              <a:buNone/>
            </a:pPr>
            <a:r>
              <a:rPr lang="en-US" sz="1800" b="1" dirty="0" smtClean="0">
                <a:solidFill>
                  <a:schemeClr val="accent4">
                    <a:lumMod val="40000"/>
                    <a:lumOff val="60000"/>
                  </a:schemeClr>
                </a:solidFill>
                <a:latin typeface="Calibri" charset="0"/>
                <a:ea typeface="Calibri" charset="0"/>
                <a:cs typeface="Calibri" charset="0"/>
              </a:rPr>
              <a:t>Breed</a:t>
            </a:r>
            <a:r>
              <a:rPr lang="en-US" sz="1800" b="1" dirty="0" smtClean="0">
                <a:latin typeface="Calibri" charset="0"/>
                <a:ea typeface="Calibri" charset="0"/>
                <a:cs typeface="Calibri" charset="0"/>
              </a:rPr>
              <a:t/>
            </a:r>
            <a:br>
              <a:rPr lang="en-US" sz="1800" b="1" dirty="0" smtClean="0">
                <a:latin typeface="Calibri" charset="0"/>
                <a:ea typeface="Calibri" charset="0"/>
                <a:cs typeface="Calibri" charset="0"/>
              </a:rPr>
            </a:br>
            <a:r>
              <a:rPr lang="en-US" sz="1800" dirty="0" smtClean="0">
                <a:latin typeface="Calibri" charset="0"/>
                <a:ea typeface="Calibri" charset="0"/>
                <a:cs typeface="Calibri" charset="0"/>
              </a:rPr>
              <a:t>There </a:t>
            </a:r>
            <a:r>
              <a:rPr lang="en-US" sz="1800" dirty="0">
                <a:latin typeface="Calibri" charset="0"/>
                <a:ea typeface="Calibri" charset="0"/>
                <a:cs typeface="Calibri" charset="0"/>
              </a:rPr>
              <a:t>is no real breed to name. The (red) </a:t>
            </a:r>
            <a:r>
              <a:rPr lang="en-US" sz="1800" b="1" dirty="0">
                <a:solidFill>
                  <a:srgbClr val="FFFF00"/>
                </a:solidFill>
                <a:latin typeface="Calibri" charset="0"/>
                <a:ea typeface="Calibri" charset="0"/>
                <a:cs typeface="Calibri" charset="0"/>
              </a:rPr>
              <a:t>English Cocker Spaniel </a:t>
            </a:r>
            <a:r>
              <a:rPr lang="en-US" sz="1800" dirty="0">
                <a:latin typeface="Calibri" charset="0"/>
                <a:ea typeface="Calibri" charset="0"/>
                <a:cs typeface="Calibri" charset="0"/>
              </a:rPr>
              <a:t>"of the past" could be a </a:t>
            </a:r>
            <a:r>
              <a:rPr lang="en-US" sz="1800" dirty="0" smtClean="0">
                <a:latin typeface="Calibri" charset="0"/>
                <a:ea typeface="Calibri" charset="0"/>
                <a:cs typeface="Calibri" charset="0"/>
              </a:rPr>
              <a:t>model</a:t>
            </a:r>
            <a:endParaRPr lang="en-US" sz="1800" dirty="0">
              <a:latin typeface="Calibri" charset="0"/>
              <a:ea typeface="Calibri" charset="0"/>
              <a:cs typeface="Calibri" charset="0"/>
            </a:endParaRPr>
          </a:p>
          <a:p>
            <a:pPr marL="0" indent="0">
              <a:buNone/>
            </a:pPr>
            <a:r>
              <a:rPr lang="en-US" sz="1800" b="1" dirty="0">
                <a:solidFill>
                  <a:schemeClr val="accent4">
                    <a:lumMod val="40000"/>
                    <a:lumOff val="60000"/>
                  </a:schemeClr>
                </a:solidFill>
                <a:latin typeface="Calibri" charset="0"/>
                <a:ea typeface="Calibri" charset="0"/>
                <a:cs typeface="Calibri" charset="0"/>
              </a:rPr>
              <a:t>Place in the </a:t>
            </a:r>
            <a:r>
              <a:rPr lang="en-US" sz="1800" b="1" dirty="0" smtClean="0">
                <a:solidFill>
                  <a:schemeClr val="accent4">
                    <a:lumMod val="40000"/>
                    <a:lumOff val="60000"/>
                  </a:schemeClr>
                </a:solidFill>
                <a:latin typeface="Calibri" charset="0"/>
                <a:ea typeface="Calibri" charset="0"/>
                <a:cs typeface="Calibri" charset="0"/>
              </a:rPr>
              <a:t>hierarchy</a:t>
            </a:r>
            <a:r>
              <a:rPr lang="en-US" sz="1800" b="1" dirty="0" smtClean="0">
                <a:latin typeface="Calibri" charset="0"/>
                <a:ea typeface="Calibri" charset="0"/>
                <a:cs typeface="Calibri" charset="0"/>
              </a:rPr>
              <a:t/>
            </a:r>
            <a:br>
              <a:rPr lang="en-US" sz="1800" b="1" dirty="0" smtClean="0">
                <a:latin typeface="Calibri" charset="0"/>
                <a:ea typeface="Calibri" charset="0"/>
                <a:cs typeface="Calibri" charset="0"/>
              </a:rPr>
            </a:br>
            <a:r>
              <a:rPr lang="en-US" sz="1800" b="1" dirty="0" smtClean="0">
                <a:solidFill>
                  <a:srgbClr val="FFFF00"/>
                </a:solidFill>
                <a:latin typeface="Calibri" charset="0"/>
                <a:ea typeface="Calibri" charset="0"/>
                <a:cs typeface="Calibri" charset="0"/>
              </a:rPr>
              <a:t>Dominant.</a:t>
            </a:r>
            <a:r>
              <a:rPr lang="en-US" sz="1800" dirty="0" smtClean="0">
                <a:latin typeface="Calibri" charset="0"/>
                <a:ea typeface="Calibri" charset="0"/>
                <a:cs typeface="Calibri" charset="0"/>
              </a:rPr>
              <a:t> </a:t>
            </a:r>
            <a:r>
              <a:rPr lang="en-US" sz="1800" b="1" dirty="0" smtClean="0">
                <a:solidFill>
                  <a:srgbClr val="FFFF00"/>
                </a:solidFill>
                <a:latin typeface="Calibri" charset="0"/>
                <a:ea typeface="Calibri" charset="0"/>
                <a:cs typeface="Calibri" charset="0"/>
              </a:rPr>
              <a:t>Especially </a:t>
            </a:r>
            <a:r>
              <a:rPr lang="en-US" sz="1800" b="1" dirty="0">
                <a:solidFill>
                  <a:srgbClr val="FFFF00"/>
                </a:solidFill>
                <a:latin typeface="Calibri" charset="0"/>
                <a:ea typeface="Calibri" charset="0"/>
                <a:cs typeface="Calibri" charset="0"/>
              </a:rPr>
              <a:t>in response to being pushed just over the limit</a:t>
            </a:r>
            <a:r>
              <a:rPr lang="en-US" sz="1800" dirty="0">
                <a:latin typeface="Calibri" charset="0"/>
                <a:ea typeface="Calibri" charset="0"/>
                <a:cs typeface="Calibri" charset="0"/>
              </a:rPr>
              <a:t>; approximately near Lycopodium clavatum</a:t>
            </a:r>
            <a:r>
              <a:rPr lang="en-US" sz="1800" b="1" dirty="0">
                <a:solidFill>
                  <a:schemeClr val="accent1">
                    <a:lumMod val="20000"/>
                    <a:lumOff val="80000"/>
                  </a:schemeClr>
                </a:solidFill>
                <a:latin typeface="Calibri" charset="0"/>
                <a:ea typeface="Calibri" charset="0"/>
                <a:cs typeface="Calibri" charset="0"/>
              </a:rPr>
              <a:t>.</a:t>
            </a:r>
          </a:p>
          <a:p>
            <a:pPr marL="0" indent="0">
              <a:buNone/>
            </a:pPr>
            <a:r>
              <a:rPr lang="en-US" sz="1800" b="1" dirty="0" smtClean="0">
                <a:solidFill>
                  <a:schemeClr val="accent4">
                    <a:lumMod val="40000"/>
                    <a:lumOff val="60000"/>
                  </a:schemeClr>
                </a:solidFill>
                <a:latin typeface="Calibri" charset="0"/>
                <a:ea typeface="Calibri" charset="0"/>
                <a:cs typeface="Calibri" charset="0"/>
              </a:rPr>
              <a:t>Behaviour</a:t>
            </a:r>
            <a:r>
              <a:rPr lang="en-US" sz="1800" b="1" dirty="0" smtClean="0">
                <a:latin typeface="Calibri" charset="0"/>
                <a:ea typeface="Calibri" charset="0"/>
                <a:cs typeface="Calibri" charset="0"/>
              </a:rPr>
              <a:t/>
            </a:r>
            <a:br>
              <a:rPr lang="en-US" sz="1800" b="1" dirty="0" smtClean="0">
                <a:latin typeface="Calibri" charset="0"/>
                <a:ea typeface="Calibri" charset="0"/>
                <a:cs typeface="Calibri" charset="0"/>
              </a:rPr>
            </a:br>
            <a:r>
              <a:rPr lang="en-US" sz="1800" dirty="0" smtClean="0">
                <a:latin typeface="Calibri" charset="0"/>
                <a:ea typeface="Calibri" charset="0"/>
                <a:cs typeface="Calibri" charset="0"/>
              </a:rPr>
              <a:t>The thread </a:t>
            </a:r>
            <a:r>
              <a:rPr lang="en-US" sz="1800" dirty="0">
                <a:latin typeface="Calibri" charset="0"/>
                <a:ea typeface="Calibri" charset="0"/>
                <a:cs typeface="Calibri" charset="0"/>
              </a:rPr>
              <a:t>of the remedy picture is </a:t>
            </a:r>
            <a:r>
              <a:rPr lang="en-US" sz="1800" b="1" dirty="0">
                <a:solidFill>
                  <a:srgbClr val="FFFF00"/>
                </a:solidFill>
                <a:latin typeface="Calibri" charset="0"/>
                <a:ea typeface="Calibri" charset="0"/>
                <a:cs typeface="Calibri" charset="0"/>
              </a:rPr>
              <a:t>uncertainty about what is familiar and what not</a:t>
            </a:r>
            <a:r>
              <a:rPr lang="en-US" sz="1800" b="1" dirty="0">
                <a:solidFill>
                  <a:schemeClr val="accent1">
                    <a:lumMod val="20000"/>
                    <a:lumOff val="80000"/>
                  </a:schemeClr>
                </a:solidFill>
                <a:latin typeface="Calibri" charset="0"/>
                <a:ea typeface="Calibri" charset="0"/>
                <a:cs typeface="Calibri" charset="0"/>
              </a:rPr>
              <a:t>.</a:t>
            </a:r>
            <a:r>
              <a:rPr lang="en-US" sz="1800" dirty="0">
                <a:latin typeface="Calibri" charset="0"/>
                <a:ea typeface="Calibri" charset="0"/>
                <a:cs typeface="Calibri" charset="0"/>
              </a:rPr>
              <a:t> There are </a:t>
            </a:r>
            <a:r>
              <a:rPr lang="en-US" sz="1800" dirty="0" smtClean="0">
                <a:latin typeface="Calibri" charset="0"/>
                <a:ea typeface="Calibri" charset="0"/>
                <a:cs typeface="Calibri" charset="0"/>
              </a:rPr>
              <a:t>different </a:t>
            </a:r>
            <a:r>
              <a:rPr lang="en-US" sz="1800" dirty="0">
                <a:latin typeface="Calibri" charset="0"/>
                <a:ea typeface="Calibri" charset="0"/>
                <a:cs typeface="Calibri" charset="0"/>
              </a:rPr>
              <a:t>behaviors. Characteristic </a:t>
            </a:r>
            <a:r>
              <a:rPr lang="en-US" sz="1800" dirty="0" smtClean="0">
                <a:latin typeface="Calibri" charset="0"/>
                <a:ea typeface="Calibri" charset="0"/>
                <a:cs typeface="Calibri" charset="0"/>
              </a:rPr>
              <a:t>of Stramonium </a:t>
            </a:r>
            <a:r>
              <a:rPr lang="en-US" sz="1800" dirty="0">
                <a:latin typeface="Calibri" charset="0"/>
                <a:ea typeface="Calibri" charset="0"/>
                <a:cs typeface="Calibri" charset="0"/>
              </a:rPr>
              <a:t>is that uncertainty can be a </a:t>
            </a:r>
            <a:r>
              <a:rPr lang="en-US" sz="1800" b="1" dirty="0">
                <a:solidFill>
                  <a:srgbClr val="FFFF00"/>
                </a:solidFill>
                <a:latin typeface="Calibri" charset="0"/>
                <a:ea typeface="Calibri" charset="0"/>
                <a:cs typeface="Calibri" charset="0"/>
              </a:rPr>
              <a:t>sudden, fast, </a:t>
            </a:r>
            <a:r>
              <a:rPr lang="en-US" sz="1800" b="1" dirty="0" smtClean="0">
                <a:solidFill>
                  <a:srgbClr val="FFFF00"/>
                </a:solidFill>
                <a:latin typeface="Calibri" charset="0"/>
                <a:ea typeface="Calibri" charset="0"/>
                <a:cs typeface="Calibri" charset="0"/>
              </a:rPr>
              <a:t>very </a:t>
            </a:r>
            <a:r>
              <a:rPr lang="en-US" sz="1800" b="1" dirty="0">
                <a:solidFill>
                  <a:srgbClr val="FFFF00"/>
                </a:solidFill>
                <a:latin typeface="Calibri" charset="0"/>
                <a:ea typeface="Calibri" charset="0"/>
                <a:cs typeface="Calibri" charset="0"/>
              </a:rPr>
              <a:t>violent, unrestricted and blind attack in the attack</a:t>
            </a:r>
            <a:r>
              <a:rPr lang="en-US" sz="1800" b="1" dirty="0">
                <a:solidFill>
                  <a:schemeClr val="accent1">
                    <a:lumMod val="20000"/>
                    <a:lumOff val="80000"/>
                  </a:schemeClr>
                </a:solidFill>
                <a:latin typeface="Calibri" charset="0"/>
                <a:ea typeface="Calibri" charset="0"/>
                <a:cs typeface="Calibri" charset="0"/>
              </a:rPr>
              <a:t> </a:t>
            </a:r>
            <a:r>
              <a:rPr lang="en-US" sz="1800" dirty="0">
                <a:latin typeface="Calibri" charset="0"/>
                <a:ea typeface="Calibri" charset="0"/>
                <a:cs typeface="Calibri" charset="0"/>
              </a:rPr>
              <a:t>(without a </a:t>
            </a:r>
            <a:r>
              <a:rPr lang="en-US" sz="1800" dirty="0" smtClean="0">
                <a:latin typeface="Calibri" charset="0"/>
                <a:ea typeface="Calibri" charset="0"/>
                <a:cs typeface="Calibri" charset="0"/>
              </a:rPr>
              <a:t>split of a second </a:t>
            </a:r>
            <a:r>
              <a:rPr lang="en-US" sz="1800" dirty="0">
                <a:latin typeface="Calibri" charset="0"/>
                <a:ea typeface="Calibri" charset="0"/>
                <a:cs typeface="Calibri" charset="0"/>
              </a:rPr>
              <a:t>to think or to </a:t>
            </a:r>
            <a:r>
              <a:rPr lang="en-US" sz="1800" dirty="0" smtClean="0">
                <a:latin typeface="Calibri" charset="0"/>
                <a:ea typeface="Calibri" charset="0"/>
                <a:cs typeface="Calibri" charset="0"/>
              </a:rPr>
              <a:t>doubt). </a:t>
            </a:r>
            <a:r>
              <a:rPr lang="en-US" sz="1800" dirty="0">
                <a:latin typeface="Calibri" charset="0"/>
                <a:ea typeface="Calibri" charset="0"/>
                <a:cs typeface="Calibri" charset="0"/>
              </a:rPr>
              <a:t>The first hit is already of great value. A difference with an agent like Aurum metallicum </a:t>
            </a:r>
            <a:r>
              <a:rPr lang="en-US" sz="1800" dirty="0" smtClean="0">
                <a:latin typeface="Calibri" charset="0"/>
                <a:ea typeface="Calibri" charset="0"/>
                <a:cs typeface="Calibri" charset="0"/>
              </a:rPr>
              <a:t> is </a:t>
            </a:r>
            <a:r>
              <a:rPr lang="en-US" sz="1800" dirty="0">
                <a:latin typeface="Calibri" charset="0"/>
                <a:ea typeface="Calibri" charset="0"/>
                <a:cs typeface="Calibri" charset="0"/>
              </a:rPr>
              <a:t>that Stramonium can </a:t>
            </a:r>
            <a:r>
              <a:rPr lang="en-US" sz="1800" dirty="0">
                <a:solidFill>
                  <a:srgbClr val="FFFF00"/>
                </a:solidFill>
                <a:latin typeface="Calibri" charset="0"/>
                <a:ea typeface="Calibri" charset="0"/>
                <a:cs typeface="Calibri" charset="0"/>
              </a:rPr>
              <a:t>immediately assume a low, submissive attitude and even lay on his </a:t>
            </a:r>
            <a:r>
              <a:rPr lang="en-US" sz="1800" dirty="0" smtClean="0">
                <a:solidFill>
                  <a:srgbClr val="FFFF00"/>
                </a:solidFill>
                <a:latin typeface="Calibri" charset="0"/>
                <a:ea typeface="Calibri" charset="0"/>
                <a:cs typeface="Calibri" charset="0"/>
              </a:rPr>
              <a:t>back </a:t>
            </a:r>
            <a:r>
              <a:rPr lang="en-US" sz="1800" dirty="0">
                <a:solidFill>
                  <a:srgbClr val="FFFF00"/>
                </a:solidFill>
                <a:latin typeface="Calibri" charset="0"/>
                <a:ea typeface="Calibri" charset="0"/>
                <a:cs typeface="Calibri" charset="0"/>
              </a:rPr>
              <a:t>and </a:t>
            </a:r>
            <a:r>
              <a:rPr lang="en-US" sz="1800" dirty="0" smtClean="0">
                <a:solidFill>
                  <a:srgbClr val="FFFF00"/>
                </a:solidFill>
                <a:latin typeface="Calibri" charset="0"/>
                <a:ea typeface="Calibri" charset="0"/>
                <a:cs typeface="Calibri" charset="0"/>
              </a:rPr>
              <a:t>surrender afterwards. </a:t>
            </a:r>
            <a:r>
              <a:rPr lang="en-US" sz="1800" b="1" dirty="0">
                <a:solidFill>
                  <a:srgbClr val="FFFF00"/>
                </a:solidFill>
                <a:latin typeface="Calibri" charset="0"/>
                <a:ea typeface="Calibri" charset="0"/>
                <a:cs typeface="Calibri" charset="0"/>
              </a:rPr>
              <a:t>The Stramonium type "says" sorry</a:t>
            </a:r>
            <a:r>
              <a:rPr lang="en-US" sz="1800" dirty="0">
                <a:latin typeface="Calibri" charset="0"/>
                <a:ea typeface="Calibri" charset="0"/>
                <a:cs typeface="Calibri" charset="0"/>
              </a:rPr>
              <a:t>, the Aurum </a:t>
            </a:r>
            <a:r>
              <a:rPr lang="en-US" sz="1800" dirty="0" smtClean="0">
                <a:latin typeface="Calibri" charset="0"/>
                <a:ea typeface="Calibri" charset="0"/>
                <a:cs typeface="Calibri" charset="0"/>
              </a:rPr>
              <a:t>metallicum </a:t>
            </a:r>
            <a:r>
              <a:rPr lang="en-US" sz="1800" dirty="0">
                <a:latin typeface="Calibri" charset="0"/>
                <a:ea typeface="Calibri" charset="0"/>
                <a:cs typeface="Calibri" charset="0"/>
              </a:rPr>
              <a:t>type does not. </a:t>
            </a:r>
            <a:r>
              <a:rPr lang="en-US" sz="1800" dirty="0" smtClean="0">
                <a:latin typeface="Calibri" charset="0"/>
                <a:ea typeface="Calibri" charset="0"/>
                <a:cs typeface="Calibri" charset="0"/>
              </a:rPr>
              <a:t>Also</a:t>
            </a:r>
            <a:r>
              <a:rPr lang="en-US" sz="1800" dirty="0">
                <a:latin typeface="Calibri" charset="0"/>
                <a:ea typeface="Calibri" charset="0"/>
                <a:cs typeface="Calibri" charset="0"/>
              </a:rPr>
              <a:t>, uncertainty can be a reason </a:t>
            </a:r>
            <a:r>
              <a:rPr lang="en-US" sz="1800" b="1" dirty="0">
                <a:solidFill>
                  <a:srgbClr val="FFFF00"/>
                </a:solidFill>
                <a:latin typeface="Calibri" charset="0"/>
                <a:ea typeface="Calibri" charset="0"/>
                <a:cs typeface="Calibri" charset="0"/>
              </a:rPr>
              <a:t>to dislike being alone</a:t>
            </a:r>
            <a:r>
              <a:rPr lang="en-US" sz="1800" dirty="0">
                <a:latin typeface="Calibri" charset="0"/>
                <a:ea typeface="Calibri" charset="0"/>
                <a:cs typeface="Calibri" charset="0"/>
              </a:rPr>
              <a:t>. The dog is "sticking" to the owner (for </a:t>
            </a:r>
            <a:r>
              <a:rPr lang="en-US" sz="1800" dirty="0" smtClean="0">
                <a:latin typeface="Calibri" charset="0"/>
                <a:ea typeface="Calibri" charset="0"/>
                <a:cs typeface="Calibri" charset="0"/>
              </a:rPr>
              <a:t>example</a:t>
            </a:r>
            <a:r>
              <a:rPr lang="en-US" sz="1800" dirty="0">
                <a:latin typeface="Calibri" charset="0"/>
                <a:ea typeface="Calibri" charset="0"/>
                <a:cs typeface="Calibri" charset="0"/>
              </a:rPr>
              <a:t>: when going to the toilet) or barking / whining, is unhealthy or destructive when he or </a:t>
            </a:r>
            <a:r>
              <a:rPr lang="en-US" sz="1800" dirty="0" smtClean="0">
                <a:latin typeface="Calibri" charset="0"/>
                <a:ea typeface="Calibri" charset="0"/>
                <a:cs typeface="Calibri" charset="0"/>
              </a:rPr>
              <a:t>she </a:t>
            </a:r>
            <a:r>
              <a:rPr lang="en-US" sz="1800" dirty="0">
                <a:latin typeface="Calibri" charset="0"/>
                <a:ea typeface="Calibri" charset="0"/>
                <a:cs typeface="Calibri" charset="0"/>
              </a:rPr>
              <a:t>is left alone (separation anxiety). </a:t>
            </a:r>
            <a:r>
              <a:rPr lang="en-US" sz="1800" b="1" dirty="0">
                <a:solidFill>
                  <a:srgbClr val="FFFF00"/>
                </a:solidFill>
                <a:latin typeface="Calibri" charset="0"/>
                <a:ea typeface="Calibri" charset="0"/>
                <a:cs typeface="Calibri" charset="0"/>
              </a:rPr>
              <a:t>Stramonium is scared of the dark !! </a:t>
            </a:r>
            <a:r>
              <a:rPr lang="en-US" sz="1800" dirty="0" smtClean="0">
                <a:latin typeface="Calibri" charset="0"/>
                <a:ea typeface="Calibri" charset="0"/>
                <a:cs typeface="Calibri" charset="0"/>
              </a:rPr>
              <a:t>Stramonium </a:t>
            </a:r>
            <a:r>
              <a:rPr lang="en-US" sz="1800" b="1" dirty="0" smtClean="0">
                <a:solidFill>
                  <a:srgbClr val="FFFF00"/>
                </a:solidFill>
                <a:latin typeface="Calibri" charset="0"/>
                <a:ea typeface="Calibri" charset="0"/>
                <a:cs typeface="Calibri" charset="0"/>
              </a:rPr>
              <a:t>sometimes </a:t>
            </a:r>
            <a:r>
              <a:rPr lang="en-US" sz="1800" b="1" dirty="0">
                <a:solidFill>
                  <a:srgbClr val="FFFF00"/>
                </a:solidFill>
                <a:latin typeface="Calibri" charset="0"/>
                <a:ea typeface="Calibri" charset="0"/>
                <a:cs typeface="Calibri" charset="0"/>
              </a:rPr>
              <a:t>struggles to recognize its own people quickly enough</a:t>
            </a:r>
            <a:r>
              <a:rPr lang="en-US" sz="1800" b="1" dirty="0" smtClean="0">
                <a:solidFill>
                  <a:srgbClr val="FFFF00"/>
                </a:solidFill>
                <a:latin typeface="Calibri" charset="0"/>
                <a:ea typeface="Calibri" charset="0"/>
                <a:cs typeface="Calibri" charset="0"/>
              </a:rPr>
              <a:t>.</a:t>
            </a:r>
          </a:p>
          <a:p>
            <a:pPr marL="0" indent="0">
              <a:buNone/>
            </a:pPr>
            <a:r>
              <a:rPr lang="en-US" sz="1800" b="1" dirty="0">
                <a:solidFill>
                  <a:schemeClr val="accent4">
                    <a:lumMod val="40000"/>
                    <a:lumOff val="60000"/>
                  </a:schemeClr>
                </a:solidFill>
                <a:latin typeface="Calibri" charset="0"/>
                <a:ea typeface="Calibri" charset="0"/>
                <a:cs typeface="Calibri" charset="0"/>
              </a:rPr>
              <a:t>Reason</a:t>
            </a:r>
            <a:r>
              <a:rPr lang="en-US" sz="1800" b="1" dirty="0">
                <a:solidFill>
                  <a:srgbClr val="FFFF00"/>
                </a:solidFill>
                <a:latin typeface="Calibri" charset="0"/>
                <a:ea typeface="Calibri" charset="0"/>
                <a:cs typeface="Calibri" charset="0"/>
              </a:rPr>
              <a:t/>
            </a:r>
            <a:br>
              <a:rPr lang="en-US" sz="1800" b="1" dirty="0">
                <a:solidFill>
                  <a:srgbClr val="FFFF00"/>
                </a:solidFill>
                <a:latin typeface="Calibri" charset="0"/>
                <a:ea typeface="Calibri" charset="0"/>
                <a:cs typeface="Calibri" charset="0"/>
              </a:rPr>
            </a:br>
            <a:r>
              <a:rPr lang="en-US" sz="1800" dirty="0">
                <a:solidFill>
                  <a:srgbClr val="FFFFFF"/>
                </a:solidFill>
                <a:latin typeface="Calibri" charset="0"/>
                <a:ea typeface="Calibri" charset="0"/>
                <a:cs typeface="Calibri" charset="0"/>
              </a:rPr>
              <a:t>Estimation problems. </a:t>
            </a:r>
            <a:r>
              <a:rPr lang="en-US" sz="1800" b="1" dirty="0">
                <a:solidFill>
                  <a:srgbClr val="FFFF00"/>
                </a:solidFill>
                <a:latin typeface="Calibri" charset="0"/>
                <a:ea typeface="Calibri" charset="0"/>
                <a:cs typeface="Calibri" charset="0"/>
              </a:rPr>
              <a:t>A Stramonium cat misses jumps often.</a:t>
            </a:r>
          </a:p>
          <a:p>
            <a:pPr marL="0" indent="0">
              <a:buNone/>
            </a:pPr>
            <a:r>
              <a:rPr lang="en-US" sz="1800" b="1" dirty="0">
                <a:solidFill>
                  <a:schemeClr val="accent4">
                    <a:lumMod val="40000"/>
                    <a:lumOff val="60000"/>
                  </a:schemeClr>
                </a:solidFill>
                <a:latin typeface="Calibri" charset="0"/>
                <a:ea typeface="Calibri" charset="0"/>
                <a:cs typeface="Calibri" charset="0"/>
              </a:rPr>
              <a:t>Other symptoms</a:t>
            </a:r>
            <a:r>
              <a:rPr lang="en-US" sz="1800" b="1" dirty="0">
                <a:solidFill>
                  <a:srgbClr val="FFFF00"/>
                </a:solidFill>
                <a:latin typeface="Calibri" charset="0"/>
                <a:ea typeface="Calibri" charset="0"/>
                <a:cs typeface="Calibri" charset="0"/>
              </a:rPr>
              <a:t/>
            </a:r>
            <a:br>
              <a:rPr lang="en-US" sz="1800" b="1" dirty="0">
                <a:solidFill>
                  <a:srgbClr val="FFFF00"/>
                </a:solidFill>
                <a:latin typeface="Calibri" charset="0"/>
                <a:ea typeface="Calibri" charset="0"/>
                <a:cs typeface="Calibri" charset="0"/>
              </a:rPr>
            </a:br>
            <a:r>
              <a:rPr lang="en-US" sz="1800" dirty="0">
                <a:solidFill>
                  <a:srgbClr val="FFFFFF"/>
                </a:solidFill>
                <a:latin typeface="Calibri" charset="0"/>
                <a:ea typeface="Calibri" charset="0"/>
                <a:cs typeface="Calibri" charset="0"/>
              </a:rPr>
              <a:t>Stramonium is regularly the appropriate remedy for </a:t>
            </a:r>
            <a:r>
              <a:rPr lang="en-US" sz="1800" b="1" dirty="0">
                <a:solidFill>
                  <a:srgbClr val="FFFF00"/>
                </a:solidFill>
                <a:latin typeface="Calibri" charset="0"/>
                <a:ea typeface="Calibri" charset="0"/>
                <a:cs typeface="Calibri" charset="0"/>
              </a:rPr>
              <a:t>epilepsy</a:t>
            </a:r>
            <a:r>
              <a:rPr lang="en-US" sz="1800" dirty="0">
                <a:solidFill>
                  <a:srgbClr val="FFFFFF"/>
                </a:solidFill>
                <a:latin typeface="Calibri" charset="0"/>
                <a:ea typeface="Calibri" charset="0"/>
                <a:cs typeface="Calibri" charset="0"/>
              </a:rPr>
              <a:t>. Street anxiety. Exaggerated marking.</a:t>
            </a:r>
            <a:endParaRPr lang="nl-NL" sz="1800" dirty="0">
              <a:solidFill>
                <a:srgbClr val="FFFFFF"/>
              </a:solidFill>
              <a:latin typeface="Calibri" charset="0"/>
              <a:ea typeface="Calibri" charset="0"/>
              <a:cs typeface="Calibri" charset="0"/>
            </a:endParaRPr>
          </a:p>
          <a:p>
            <a:pPr marL="0" indent="0">
              <a:buNone/>
            </a:pPr>
            <a:endParaRPr lang="en-US" sz="1800" dirty="0">
              <a:latin typeface="Calibri" charset="0"/>
              <a:ea typeface="Calibri" charset="0"/>
              <a:cs typeface="Calibri" charset="0"/>
            </a:endParaRPr>
          </a:p>
        </p:txBody>
      </p:sp>
    </p:spTree>
    <p:extLst>
      <p:ext uri="{BB962C8B-B14F-4D97-AF65-F5344CB8AC3E}">
        <p14:creationId xmlns="" xmlns:p14="http://schemas.microsoft.com/office/powerpoint/2010/main" val="1885740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5D8EC6-05DE-4000-8029-910A63E22173}"/>
              </a:ext>
            </a:extLst>
          </p:cNvPr>
          <p:cNvSpPr>
            <a:spLocks noGrp="1"/>
          </p:cNvSpPr>
          <p:nvPr>
            <p:ph type="title"/>
          </p:nvPr>
        </p:nvSpPr>
        <p:spPr/>
        <p:txBody>
          <a:bodyPr/>
          <a:lstStyle/>
          <a:p>
            <a:r>
              <a:rPr lang="nl-NL" sz="2000" b="1" dirty="0">
                <a:solidFill>
                  <a:srgbClr val="FFFF00"/>
                </a:solidFill>
              </a:rPr>
              <a:t>5. </a:t>
            </a:r>
            <a:r>
              <a:rPr lang="nl-NL" sz="2000" b="1" dirty="0" err="1">
                <a:solidFill>
                  <a:srgbClr val="FFFF00"/>
                </a:solidFill>
              </a:rPr>
              <a:t>Ignatia</a:t>
            </a:r>
            <a:r>
              <a:rPr lang="nl-NL" sz="2000" b="1" dirty="0">
                <a:solidFill>
                  <a:srgbClr val="FFFF00"/>
                </a:solidFill>
              </a:rPr>
              <a:t> </a:t>
            </a:r>
            <a:r>
              <a:rPr lang="nl-NL" sz="2000" b="1" dirty="0" err="1">
                <a:solidFill>
                  <a:srgbClr val="FFFF00"/>
                </a:solidFill>
              </a:rPr>
              <a:t>amara</a:t>
            </a:r>
            <a:endParaRPr lang="nl-NL" sz="2000" b="1" dirty="0">
              <a:solidFill>
                <a:srgbClr val="FFFF00"/>
              </a:solidFill>
            </a:endParaRPr>
          </a:p>
        </p:txBody>
      </p:sp>
      <p:sp>
        <p:nvSpPr>
          <p:cNvPr id="3" name="Content Placeholder 2">
            <a:extLst>
              <a:ext uri="{FF2B5EF4-FFF2-40B4-BE49-F238E27FC236}">
                <a16:creationId xmlns:a16="http://schemas.microsoft.com/office/drawing/2014/main" xmlns="" id="{22DBF69C-A578-4CD7-9F6C-056CA70EDD86}"/>
              </a:ext>
            </a:extLst>
          </p:cNvPr>
          <p:cNvSpPr>
            <a:spLocks noGrp="1"/>
          </p:cNvSpPr>
          <p:nvPr>
            <p:ph idx="1"/>
          </p:nvPr>
        </p:nvSpPr>
        <p:spPr>
          <a:xfrm>
            <a:off x="646111" y="1152983"/>
            <a:ext cx="10770035" cy="5000313"/>
          </a:xfrm>
        </p:spPr>
        <p:txBody>
          <a:bodyPr>
            <a:normAutofit/>
          </a:bodyPr>
          <a:lstStyle/>
          <a:p>
            <a:pPr marL="0" indent="0">
              <a:buNone/>
            </a:pPr>
            <a:r>
              <a:rPr lang="en-US" sz="1800" b="1" dirty="0" smtClean="0">
                <a:solidFill>
                  <a:schemeClr val="accent4">
                    <a:lumMod val="40000"/>
                    <a:lumOff val="60000"/>
                  </a:schemeClr>
                </a:solidFill>
                <a:latin typeface="Calibri" charset="0"/>
                <a:ea typeface="Calibri" charset="0"/>
                <a:cs typeface="Calibri" charset="0"/>
              </a:rPr>
              <a:t>Breed</a:t>
            </a:r>
            <a:r>
              <a:rPr lang="en-US" sz="1800" b="1" dirty="0" smtClean="0">
                <a:latin typeface="Calibri" charset="0"/>
                <a:ea typeface="Calibri" charset="0"/>
                <a:cs typeface="Calibri" charset="0"/>
              </a:rPr>
              <a:t/>
            </a:r>
            <a:br>
              <a:rPr lang="en-US" sz="1800" b="1" dirty="0" smtClean="0">
                <a:latin typeface="Calibri" charset="0"/>
                <a:ea typeface="Calibri" charset="0"/>
                <a:cs typeface="Calibri" charset="0"/>
              </a:rPr>
            </a:br>
            <a:r>
              <a:rPr lang="en-US" sz="1800" dirty="0" smtClean="0">
                <a:latin typeface="Calibri" charset="0"/>
                <a:ea typeface="Calibri" charset="0"/>
                <a:cs typeface="Calibri" charset="0"/>
              </a:rPr>
              <a:t>For </a:t>
            </a:r>
            <a:r>
              <a:rPr lang="en-US" sz="1800" dirty="0">
                <a:latin typeface="Calibri" charset="0"/>
                <a:ea typeface="Calibri" charset="0"/>
                <a:cs typeface="Calibri" charset="0"/>
              </a:rPr>
              <a:t>Ignatia amara, the </a:t>
            </a:r>
            <a:r>
              <a:rPr lang="en-US" sz="1800" b="1" dirty="0">
                <a:solidFill>
                  <a:srgbClr val="FFFF00"/>
                </a:solidFill>
                <a:latin typeface="Calibri" charset="0"/>
                <a:ea typeface="Calibri" charset="0"/>
                <a:cs typeface="Calibri" charset="0"/>
              </a:rPr>
              <a:t>Golden Retriever </a:t>
            </a:r>
            <a:r>
              <a:rPr lang="en-US" sz="1800" dirty="0" smtClean="0">
                <a:latin typeface="Calibri" charset="0"/>
                <a:ea typeface="Calibri" charset="0"/>
                <a:cs typeface="Calibri" charset="0"/>
              </a:rPr>
              <a:t>female dog can </a:t>
            </a:r>
            <a:r>
              <a:rPr lang="en-US" sz="1800" dirty="0">
                <a:latin typeface="Calibri" charset="0"/>
                <a:ea typeface="Calibri" charset="0"/>
                <a:cs typeface="Calibri" charset="0"/>
              </a:rPr>
              <a:t>be </a:t>
            </a:r>
            <a:r>
              <a:rPr lang="en-US" sz="1800" dirty="0" smtClean="0">
                <a:latin typeface="Calibri" charset="0"/>
                <a:ea typeface="Calibri" charset="0"/>
                <a:cs typeface="Calibri" charset="0"/>
              </a:rPr>
              <a:t>a very </a:t>
            </a:r>
            <a:r>
              <a:rPr lang="en-US" sz="1800" dirty="0">
                <a:latin typeface="Calibri" charset="0"/>
                <a:ea typeface="Calibri" charset="0"/>
                <a:cs typeface="Calibri" charset="0"/>
              </a:rPr>
              <a:t>good model.</a:t>
            </a:r>
          </a:p>
          <a:p>
            <a:pPr marL="0" indent="0">
              <a:buNone/>
            </a:pPr>
            <a:r>
              <a:rPr lang="en-US" sz="1800" b="1" dirty="0">
                <a:solidFill>
                  <a:schemeClr val="accent4">
                    <a:lumMod val="40000"/>
                    <a:lumOff val="60000"/>
                  </a:schemeClr>
                </a:solidFill>
                <a:latin typeface="Calibri" charset="0"/>
                <a:ea typeface="Calibri" charset="0"/>
                <a:cs typeface="Calibri" charset="0"/>
              </a:rPr>
              <a:t>Place in the </a:t>
            </a:r>
            <a:r>
              <a:rPr lang="en-US" sz="1800" b="1" dirty="0" smtClean="0">
                <a:solidFill>
                  <a:schemeClr val="accent4">
                    <a:lumMod val="40000"/>
                    <a:lumOff val="60000"/>
                  </a:schemeClr>
                </a:solidFill>
                <a:latin typeface="Calibri" charset="0"/>
                <a:ea typeface="Calibri" charset="0"/>
                <a:cs typeface="Calibri" charset="0"/>
              </a:rPr>
              <a:t>hierarchy</a:t>
            </a:r>
            <a:r>
              <a:rPr lang="en-US" sz="1800" b="1" dirty="0" smtClean="0">
                <a:latin typeface="Calibri" charset="0"/>
                <a:ea typeface="Calibri" charset="0"/>
                <a:cs typeface="Calibri" charset="0"/>
              </a:rPr>
              <a:t/>
            </a:r>
            <a:br>
              <a:rPr lang="en-US" sz="1800" b="1" dirty="0" smtClean="0">
                <a:latin typeface="Calibri" charset="0"/>
                <a:ea typeface="Calibri" charset="0"/>
                <a:cs typeface="Calibri" charset="0"/>
              </a:rPr>
            </a:br>
            <a:r>
              <a:rPr lang="en-US" sz="1800" b="1" dirty="0" smtClean="0">
                <a:solidFill>
                  <a:srgbClr val="FFFF00"/>
                </a:solidFill>
                <a:latin typeface="Calibri" charset="0"/>
                <a:ea typeface="Calibri" charset="0"/>
                <a:cs typeface="Calibri" charset="0"/>
              </a:rPr>
              <a:t>Ambivalent</a:t>
            </a:r>
            <a:endParaRPr lang="en-US" sz="1800" b="1" dirty="0">
              <a:solidFill>
                <a:srgbClr val="FFFF00"/>
              </a:solidFill>
              <a:latin typeface="Calibri" charset="0"/>
              <a:ea typeface="Calibri" charset="0"/>
              <a:cs typeface="Calibri" charset="0"/>
            </a:endParaRPr>
          </a:p>
          <a:p>
            <a:pPr marL="0" indent="0">
              <a:buNone/>
            </a:pPr>
            <a:r>
              <a:rPr lang="en-US" sz="1800" b="1" dirty="0" smtClean="0">
                <a:solidFill>
                  <a:schemeClr val="accent4">
                    <a:lumMod val="40000"/>
                    <a:lumOff val="60000"/>
                  </a:schemeClr>
                </a:solidFill>
                <a:latin typeface="Calibri" charset="0"/>
                <a:ea typeface="Calibri" charset="0"/>
                <a:cs typeface="Calibri" charset="0"/>
              </a:rPr>
              <a:t>Behaviour</a:t>
            </a:r>
            <a:r>
              <a:rPr lang="en-US" sz="1800" b="1" dirty="0">
                <a:latin typeface="Calibri" charset="0"/>
                <a:ea typeface="Calibri" charset="0"/>
                <a:cs typeface="Calibri" charset="0"/>
              </a:rPr>
              <a:t/>
            </a:r>
            <a:br>
              <a:rPr lang="en-US" sz="1800" b="1" dirty="0">
                <a:latin typeface="Calibri" charset="0"/>
                <a:ea typeface="Calibri" charset="0"/>
                <a:cs typeface="Calibri" charset="0"/>
              </a:rPr>
            </a:br>
            <a:r>
              <a:rPr lang="en-US" sz="1800" dirty="0" smtClean="0">
                <a:latin typeface="Calibri" charset="0"/>
                <a:ea typeface="Calibri" charset="0"/>
                <a:cs typeface="Calibri" charset="0"/>
              </a:rPr>
              <a:t>Quiet</a:t>
            </a:r>
            <a:r>
              <a:rPr lang="en-US" sz="1800" dirty="0">
                <a:latin typeface="Calibri" charset="0"/>
                <a:ea typeface="Calibri" charset="0"/>
                <a:cs typeface="Calibri" charset="0"/>
              </a:rPr>
              <a:t>, introvert, would like to be at the back, </a:t>
            </a:r>
            <a:r>
              <a:rPr lang="en-US" sz="1800" b="1" dirty="0">
                <a:solidFill>
                  <a:srgbClr val="FFFF00"/>
                </a:solidFill>
                <a:latin typeface="Calibri" charset="0"/>
                <a:ea typeface="Calibri" charset="0"/>
                <a:cs typeface="Calibri" charset="0"/>
              </a:rPr>
              <a:t>prefer to be alone </a:t>
            </a:r>
            <a:r>
              <a:rPr lang="en-US" sz="1800" dirty="0">
                <a:latin typeface="Calibri" charset="0"/>
                <a:ea typeface="Calibri" charset="0"/>
                <a:cs typeface="Calibri" charset="0"/>
              </a:rPr>
              <a:t>(might be very homesick!), is generally 	a </a:t>
            </a:r>
            <a:r>
              <a:rPr lang="en-US" sz="1800" b="1" dirty="0">
                <a:solidFill>
                  <a:srgbClr val="FFFF00"/>
                </a:solidFill>
                <a:latin typeface="Calibri" charset="0"/>
                <a:ea typeface="Calibri" charset="0"/>
                <a:cs typeface="Calibri" charset="0"/>
              </a:rPr>
              <a:t>loner</a:t>
            </a:r>
            <a:r>
              <a:rPr lang="en-US" sz="1800" dirty="0">
                <a:latin typeface="Calibri" charset="0"/>
                <a:ea typeface="Calibri" charset="0"/>
                <a:cs typeface="Calibri" charset="0"/>
              </a:rPr>
              <a:t>. </a:t>
            </a:r>
            <a:r>
              <a:rPr lang="en-US" sz="1800" dirty="0" smtClean="0">
                <a:latin typeface="Calibri" charset="0"/>
                <a:ea typeface="Calibri" charset="0"/>
                <a:cs typeface="Calibri" charset="0"/>
              </a:rPr>
              <a:t>Not happy when the owner returns home</a:t>
            </a:r>
            <a:r>
              <a:rPr lang="en-US" sz="1800" dirty="0" smtClean="0">
                <a:solidFill>
                  <a:srgbClr val="FFFF00"/>
                </a:solidFill>
                <a:latin typeface="Calibri" charset="0"/>
                <a:ea typeface="Calibri" charset="0"/>
                <a:cs typeface="Calibri" charset="0"/>
              </a:rPr>
              <a:t>. </a:t>
            </a:r>
            <a:r>
              <a:rPr lang="en-US" sz="1800" b="1" dirty="0" smtClean="0">
                <a:solidFill>
                  <a:srgbClr val="FFFF00"/>
                </a:solidFill>
                <a:latin typeface="Calibri" charset="0"/>
                <a:ea typeface="Calibri" charset="0"/>
                <a:cs typeface="Calibri" charset="0"/>
              </a:rPr>
              <a:t>Is </a:t>
            </a:r>
            <a:r>
              <a:rPr lang="en-US" sz="1800" b="1" dirty="0">
                <a:solidFill>
                  <a:srgbClr val="FFFF00"/>
                </a:solidFill>
                <a:latin typeface="Calibri" charset="0"/>
                <a:ea typeface="Calibri" charset="0"/>
                <a:cs typeface="Calibri" charset="0"/>
              </a:rPr>
              <a:t>extremely easy to </a:t>
            </a:r>
            <a:r>
              <a:rPr lang="en-US" sz="1800" b="1" dirty="0" smtClean="0">
                <a:solidFill>
                  <a:srgbClr val="FFFF00"/>
                </a:solidFill>
                <a:latin typeface="Calibri" charset="0"/>
                <a:ea typeface="Calibri" charset="0"/>
                <a:cs typeface="Calibri" charset="0"/>
              </a:rPr>
              <a:t>handle</a:t>
            </a:r>
            <a:r>
              <a:rPr lang="en-US" sz="1800" dirty="0">
                <a:latin typeface="Calibri" charset="0"/>
                <a:ea typeface="Calibri" charset="0"/>
                <a:cs typeface="Calibri" charset="0"/>
              </a:rPr>
              <a:t>. Adapts (seamlessly) to her environment. Easy for the boss, difficult </a:t>
            </a:r>
            <a:r>
              <a:rPr lang="en-US" sz="1800" dirty="0" smtClean="0">
                <a:latin typeface="Calibri" charset="0"/>
                <a:ea typeface="Calibri" charset="0"/>
                <a:cs typeface="Calibri" charset="0"/>
              </a:rPr>
              <a:t>for </a:t>
            </a:r>
            <a:r>
              <a:rPr lang="en-US" sz="1800" dirty="0">
                <a:latin typeface="Calibri" charset="0"/>
                <a:ea typeface="Calibri" charset="0"/>
                <a:cs typeface="Calibri" charset="0"/>
              </a:rPr>
              <a:t>himself. If he or she does not like a situation, he or she can </a:t>
            </a:r>
            <a:r>
              <a:rPr lang="en-US" sz="1800" b="1" dirty="0">
                <a:solidFill>
                  <a:srgbClr val="FFFF00"/>
                </a:solidFill>
                <a:latin typeface="Calibri" charset="0"/>
                <a:ea typeface="Calibri" charset="0"/>
                <a:cs typeface="Calibri" charset="0"/>
              </a:rPr>
              <a:t>suddenly, unexpectedly, quickly and </a:t>
            </a:r>
            <a:r>
              <a:rPr lang="en-US" sz="1800" b="1" dirty="0" smtClean="0">
                <a:solidFill>
                  <a:srgbClr val="FFFF00"/>
                </a:solidFill>
                <a:latin typeface="Calibri" charset="0"/>
                <a:ea typeface="Calibri" charset="0"/>
                <a:cs typeface="Calibri" charset="0"/>
              </a:rPr>
              <a:t>severely </a:t>
            </a:r>
            <a:r>
              <a:rPr lang="en-US" sz="1800" b="1" dirty="0">
                <a:solidFill>
                  <a:srgbClr val="FFFF00"/>
                </a:solidFill>
                <a:latin typeface="Calibri" charset="0"/>
                <a:ea typeface="Calibri" charset="0"/>
                <a:cs typeface="Calibri" charset="0"/>
              </a:rPr>
              <a:t>attack</a:t>
            </a:r>
            <a:r>
              <a:rPr lang="en-US" sz="1800" dirty="0">
                <a:solidFill>
                  <a:srgbClr val="FFFF00"/>
                </a:solidFill>
                <a:latin typeface="Calibri" charset="0"/>
                <a:ea typeface="Calibri" charset="0"/>
                <a:cs typeface="Calibri" charset="0"/>
              </a:rPr>
              <a:t>.</a:t>
            </a:r>
            <a:r>
              <a:rPr lang="en-US" sz="1800" dirty="0">
                <a:latin typeface="Calibri" charset="0"/>
                <a:ea typeface="Calibri" charset="0"/>
                <a:cs typeface="Calibri" charset="0"/>
              </a:rPr>
              <a:t> Sometimes it accompanies hysterical screaming. This behavior is contrary to the </a:t>
            </a:r>
            <a:r>
              <a:rPr lang="en-US" sz="1800" dirty="0" smtClean="0">
                <a:latin typeface="Calibri" charset="0"/>
                <a:ea typeface="Calibri" charset="0"/>
                <a:cs typeface="Calibri" charset="0"/>
              </a:rPr>
              <a:t>(</a:t>
            </a:r>
            <a:r>
              <a:rPr lang="en-US" sz="1800" dirty="0">
                <a:latin typeface="Calibri" charset="0"/>
                <a:ea typeface="Calibri" charset="0"/>
                <a:cs typeface="Calibri" charset="0"/>
              </a:rPr>
              <a:t>apparent) stable behavior. </a:t>
            </a:r>
            <a:r>
              <a:rPr lang="en-US" sz="1800" b="1" dirty="0">
                <a:solidFill>
                  <a:srgbClr val="FFFF00"/>
                </a:solidFill>
                <a:latin typeface="Calibri" charset="0"/>
                <a:ea typeface="Calibri" charset="0"/>
                <a:cs typeface="Calibri" charset="0"/>
              </a:rPr>
              <a:t>'Bite' without biting! </a:t>
            </a:r>
            <a:r>
              <a:rPr lang="en-US" sz="1800" dirty="0">
                <a:latin typeface="Calibri" charset="0"/>
                <a:ea typeface="Calibri" charset="0"/>
                <a:cs typeface="Calibri" charset="0"/>
              </a:rPr>
              <a:t>If an "Ignatia type" actually bites, it's usually not Ignatia </a:t>
            </a:r>
            <a:r>
              <a:rPr lang="en-US" sz="1800" dirty="0" smtClean="0">
                <a:latin typeface="Calibri" charset="0"/>
                <a:ea typeface="Calibri" charset="0"/>
                <a:cs typeface="Calibri" charset="0"/>
              </a:rPr>
              <a:t>(</a:t>
            </a:r>
            <a:r>
              <a:rPr lang="en-US" sz="1800" dirty="0">
                <a:latin typeface="Calibri" charset="0"/>
                <a:ea typeface="Calibri" charset="0"/>
                <a:cs typeface="Calibri" charset="0"/>
              </a:rPr>
              <a:t>any more).</a:t>
            </a:r>
          </a:p>
          <a:p>
            <a:pPr marL="0" indent="0">
              <a:buNone/>
            </a:pPr>
            <a:r>
              <a:rPr lang="en-US" sz="1800" b="1" dirty="0" smtClean="0">
                <a:solidFill>
                  <a:schemeClr val="accent4">
                    <a:lumMod val="40000"/>
                    <a:lumOff val="60000"/>
                  </a:schemeClr>
                </a:solidFill>
                <a:latin typeface="Calibri" charset="0"/>
                <a:ea typeface="Calibri" charset="0"/>
                <a:cs typeface="Calibri" charset="0"/>
              </a:rPr>
              <a:t>Reason</a:t>
            </a:r>
            <a:r>
              <a:rPr lang="en-US" sz="1800" b="1" dirty="0" smtClean="0">
                <a:solidFill>
                  <a:srgbClr val="FFFF00"/>
                </a:solidFill>
                <a:latin typeface="Calibri" charset="0"/>
                <a:ea typeface="Calibri" charset="0"/>
                <a:cs typeface="Calibri" charset="0"/>
              </a:rPr>
              <a:t/>
            </a:r>
            <a:br>
              <a:rPr lang="en-US" sz="1800" b="1" dirty="0" smtClean="0">
                <a:solidFill>
                  <a:srgbClr val="FFFF00"/>
                </a:solidFill>
                <a:latin typeface="Calibri" charset="0"/>
                <a:ea typeface="Calibri" charset="0"/>
                <a:cs typeface="Calibri" charset="0"/>
              </a:rPr>
            </a:br>
            <a:r>
              <a:rPr lang="en-US" sz="1800" b="1" dirty="0" smtClean="0">
                <a:solidFill>
                  <a:srgbClr val="FFFF00"/>
                </a:solidFill>
                <a:latin typeface="Calibri" charset="0"/>
                <a:ea typeface="Calibri" charset="0"/>
                <a:cs typeface="Calibri" charset="0"/>
              </a:rPr>
              <a:t>Injustice</a:t>
            </a:r>
            <a:r>
              <a:rPr lang="en-US" sz="1800" b="1" dirty="0">
                <a:solidFill>
                  <a:srgbClr val="FFFF00"/>
                </a:solidFill>
                <a:latin typeface="Calibri" charset="0"/>
                <a:ea typeface="Calibri" charset="0"/>
                <a:cs typeface="Calibri" charset="0"/>
              </a:rPr>
              <a:t>, loss of loved ones </a:t>
            </a:r>
            <a:r>
              <a:rPr lang="en-US" sz="1800" b="1" dirty="0" smtClean="0">
                <a:solidFill>
                  <a:srgbClr val="FFFF00"/>
                </a:solidFill>
                <a:latin typeface="Calibri" charset="0"/>
                <a:ea typeface="Calibri" charset="0"/>
                <a:cs typeface="Calibri" charset="0"/>
              </a:rPr>
              <a:t>incl. animals</a:t>
            </a:r>
            <a:r>
              <a:rPr lang="en-US" sz="1800" b="1" dirty="0">
                <a:solidFill>
                  <a:srgbClr val="FFFF00"/>
                </a:solidFill>
                <a:latin typeface="Calibri" charset="0"/>
                <a:ea typeface="Calibri" charset="0"/>
                <a:cs typeface="Calibri" charset="0"/>
              </a:rPr>
              <a:t>, unjustified punishment and the like. </a:t>
            </a:r>
          </a:p>
          <a:p>
            <a:pPr marL="0" indent="0">
              <a:buNone/>
            </a:pPr>
            <a:r>
              <a:rPr lang="en-US" sz="1800" b="1" dirty="0">
                <a:solidFill>
                  <a:schemeClr val="accent4">
                    <a:lumMod val="40000"/>
                    <a:lumOff val="60000"/>
                  </a:schemeClr>
                </a:solidFill>
                <a:latin typeface="Calibri" charset="0"/>
                <a:ea typeface="Calibri" charset="0"/>
                <a:cs typeface="Calibri" charset="0"/>
              </a:rPr>
              <a:t>Other </a:t>
            </a:r>
            <a:r>
              <a:rPr lang="en-US" sz="1800" b="1" dirty="0" smtClean="0">
                <a:solidFill>
                  <a:schemeClr val="accent4">
                    <a:lumMod val="40000"/>
                    <a:lumOff val="60000"/>
                  </a:schemeClr>
                </a:solidFill>
                <a:latin typeface="Calibri" charset="0"/>
                <a:ea typeface="Calibri" charset="0"/>
                <a:cs typeface="Calibri" charset="0"/>
              </a:rPr>
              <a:t>symptoms</a:t>
            </a:r>
            <a:r>
              <a:rPr lang="en-US" sz="1800" b="1" dirty="0" smtClean="0">
                <a:solidFill>
                  <a:srgbClr val="FFFF00"/>
                </a:solidFill>
                <a:latin typeface="Calibri" charset="0"/>
                <a:ea typeface="Calibri" charset="0"/>
                <a:cs typeface="Calibri" charset="0"/>
              </a:rPr>
              <a:t/>
            </a:r>
            <a:br>
              <a:rPr lang="en-US" sz="1800" b="1" dirty="0" smtClean="0">
                <a:solidFill>
                  <a:srgbClr val="FFFF00"/>
                </a:solidFill>
                <a:latin typeface="Calibri" charset="0"/>
                <a:ea typeface="Calibri" charset="0"/>
                <a:cs typeface="Calibri" charset="0"/>
              </a:rPr>
            </a:br>
            <a:r>
              <a:rPr lang="en-US" sz="1800" b="1" dirty="0" smtClean="0">
                <a:solidFill>
                  <a:srgbClr val="FFFF00"/>
                </a:solidFill>
                <a:latin typeface="Calibri" charset="0"/>
                <a:ea typeface="Calibri" charset="0"/>
                <a:cs typeface="Calibri" charset="0"/>
              </a:rPr>
              <a:t>Pseudopregnancy without </a:t>
            </a:r>
            <a:r>
              <a:rPr lang="en-US" sz="1800" b="1" dirty="0">
                <a:solidFill>
                  <a:srgbClr val="FFFF00"/>
                </a:solidFill>
                <a:latin typeface="Calibri" charset="0"/>
                <a:ea typeface="Calibri" charset="0"/>
                <a:cs typeface="Calibri" charset="0"/>
              </a:rPr>
              <a:t>swelling of the mammary glands and without milk (depression only)</a:t>
            </a:r>
            <a:r>
              <a:rPr lang="en-US" sz="1800" dirty="0">
                <a:latin typeface="Calibri" charset="0"/>
                <a:ea typeface="Calibri" charset="0"/>
                <a:cs typeface="Calibri" charset="0"/>
              </a:rPr>
              <a:t>. Extended </a:t>
            </a:r>
            <a:r>
              <a:rPr lang="en-US" sz="1800" dirty="0" smtClean="0">
                <a:latin typeface="Calibri" charset="0"/>
                <a:ea typeface="Calibri" charset="0"/>
                <a:cs typeface="Calibri" charset="0"/>
              </a:rPr>
              <a:t>or </a:t>
            </a:r>
            <a:r>
              <a:rPr lang="en-US" sz="1800" dirty="0">
                <a:latin typeface="Calibri" charset="0"/>
                <a:ea typeface="Calibri" charset="0"/>
                <a:cs typeface="Calibri" charset="0"/>
              </a:rPr>
              <a:t>no cycle (amenorrhoe). </a:t>
            </a:r>
            <a:r>
              <a:rPr lang="en-US" sz="1800" dirty="0" smtClean="0">
                <a:latin typeface="Calibri" charset="0"/>
                <a:ea typeface="Calibri" charset="0"/>
                <a:cs typeface="Calibri" charset="0"/>
              </a:rPr>
              <a:t>General</a:t>
            </a:r>
            <a:r>
              <a:rPr lang="en-US" sz="1800" dirty="0">
                <a:latin typeface="Calibri" charset="0"/>
                <a:ea typeface="Calibri" charset="0"/>
                <a:cs typeface="Calibri" charset="0"/>
              </a:rPr>
              <a:t>: </a:t>
            </a:r>
            <a:r>
              <a:rPr lang="en-US" sz="1800" b="1" dirty="0">
                <a:solidFill>
                  <a:srgbClr val="FFFF00"/>
                </a:solidFill>
                <a:latin typeface="Calibri" charset="0"/>
                <a:ea typeface="Calibri" charset="0"/>
                <a:cs typeface="Calibri" charset="0"/>
              </a:rPr>
              <a:t>varying and contradictory symptoms</a:t>
            </a:r>
            <a:r>
              <a:rPr lang="en-US" sz="1800" dirty="0" smtClean="0">
                <a:solidFill>
                  <a:srgbClr val="FFFF00"/>
                </a:solidFill>
                <a:latin typeface="Calibri" charset="0"/>
                <a:ea typeface="Calibri" charset="0"/>
                <a:cs typeface="Calibri" charset="0"/>
              </a:rPr>
              <a:t>. </a:t>
            </a:r>
            <a:r>
              <a:rPr lang="en-US" sz="1800" b="1" dirty="0" smtClean="0">
                <a:solidFill>
                  <a:srgbClr val="FFFF00"/>
                </a:solidFill>
                <a:latin typeface="Calibri" charset="0"/>
                <a:ea typeface="Calibri" charset="0"/>
                <a:cs typeface="Calibri" charset="0"/>
              </a:rPr>
              <a:t>IBD. Epilepsy. Atopie.</a:t>
            </a:r>
            <a:endParaRPr lang="nl-NL" sz="1800" b="1" dirty="0">
              <a:solidFill>
                <a:srgbClr val="FFFF00"/>
              </a:solidFill>
              <a:latin typeface="Calibri" charset="0"/>
              <a:ea typeface="Calibri" charset="0"/>
              <a:cs typeface="Calibri" charset="0"/>
            </a:endParaRPr>
          </a:p>
        </p:txBody>
      </p:sp>
    </p:spTree>
    <p:extLst>
      <p:ext uri="{BB962C8B-B14F-4D97-AF65-F5344CB8AC3E}">
        <p14:creationId xmlns="" xmlns:p14="http://schemas.microsoft.com/office/powerpoint/2010/main" val="3097820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34486-E0F6-488A-87FB-946E35EE10AB}"/>
              </a:ext>
            </a:extLst>
          </p:cNvPr>
          <p:cNvSpPr>
            <a:spLocks noGrp="1"/>
          </p:cNvSpPr>
          <p:nvPr>
            <p:ph type="title"/>
          </p:nvPr>
        </p:nvSpPr>
        <p:spPr/>
        <p:txBody>
          <a:bodyPr/>
          <a:lstStyle/>
          <a:p>
            <a:r>
              <a:rPr lang="nl-NL" sz="2000" b="1" dirty="0">
                <a:solidFill>
                  <a:srgbClr val="FFFF00"/>
                </a:solidFill>
              </a:rPr>
              <a:t>7. Graphites</a:t>
            </a:r>
          </a:p>
        </p:txBody>
      </p:sp>
      <p:sp>
        <p:nvSpPr>
          <p:cNvPr id="3" name="Content Placeholder 2">
            <a:extLst>
              <a:ext uri="{FF2B5EF4-FFF2-40B4-BE49-F238E27FC236}">
                <a16:creationId xmlns:a16="http://schemas.microsoft.com/office/drawing/2014/main" xmlns="" id="{136755C8-2F12-499C-83C0-8E8241C91A7E}"/>
              </a:ext>
            </a:extLst>
          </p:cNvPr>
          <p:cNvSpPr>
            <a:spLocks noGrp="1"/>
          </p:cNvSpPr>
          <p:nvPr>
            <p:ph idx="1"/>
          </p:nvPr>
        </p:nvSpPr>
        <p:spPr>
          <a:xfrm>
            <a:off x="646111" y="1219200"/>
            <a:ext cx="10479089" cy="4766385"/>
          </a:xfrm>
        </p:spPr>
        <p:txBody>
          <a:bodyPr>
            <a:normAutofit lnSpcReduction="10000"/>
          </a:bodyPr>
          <a:lstStyle/>
          <a:p>
            <a:pPr marL="0" indent="0">
              <a:buNone/>
            </a:pPr>
            <a:r>
              <a:rPr lang="en-US" sz="1800" b="1" dirty="0" smtClean="0">
                <a:solidFill>
                  <a:schemeClr val="accent4">
                    <a:lumMod val="40000"/>
                    <a:lumOff val="60000"/>
                  </a:schemeClr>
                </a:solidFill>
                <a:latin typeface="Calibri" charset="0"/>
                <a:ea typeface="Calibri" charset="0"/>
                <a:cs typeface="Calibri" charset="0"/>
              </a:rPr>
              <a:t>Breed</a:t>
            </a:r>
            <a:r>
              <a:rPr lang="en-US" sz="1800" b="1" dirty="0" smtClean="0">
                <a:latin typeface="Calibri" charset="0"/>
                <a:ea typeface="Calibri" charset="0"/>
                <a:cs typeface="Calibri" charset="0"/>
              </a:rPr>
              <a:t/>
            </a:r>
            <a:br>
              <a:rPr lang="en-US" sz="1800" b="1" dirty="0" smtClean="0">
                <a:latin typeface="Calibri" charset="0"/>
                <a:ea typeface="Calibri" charset="0"/>
                <a:cs typeface="Calibri" charset="0"/>
              </a:rPr>
            </a:br>
            <a:r>
              <a:rPr lang="en-US" sz="1800" dirty="0" smtClean="0">
                <a:latin typeface="Calibri" charset="0"/>
                <a:ea typeface="Calibri" charset="0"/>
                <a:cs typeface="Calibri" charset="0"/>
              </a:rPr>
              <a:t>We </a:t>
            </a:r>
            <a:r>
              <a:rPr lang="en-US" sz="1800" dirty="0">
                <a:latin typeface="Calibri" charset="0"/>
                <a:ea typeface="Calibri" charset="0"/>
                <a:cs typeface="Calibri" charset="0"/>
              </a:rPr>
              <a:t>see it in all races and crosses. Examples include the </a:t>
            </a:r>
            <a:r>
              <a:rPr lang="en-US" sz="1800" b="1" dirty="0">
                <a:solidFill>
                  <a:srgbClr val="FFFF00"/>
                </a:solidFill>
                <a:latin typeface="Calibri" charset="0"/>
                <a:ea typeface="Calibri" charset="0"/>
                <a:cs typeface="Calibri" charset="0"/>
              </a:rPr>
              <a:t>Wetterhoun </a:t>
            </a:r>
            <a:r>
              <a:rPr lang="en-US" sz="1800" dirty="0" smtClean="0">
                <a:latin typeface="Calibri" charset="0"/>
                <a:ea typeface="Calibri" charset="0"/>
                <a:cs typeface="Calibri" charset="0"/>
              </a:rPr>
              <a:t>(Water spaniel) and </a:t>
            </a:r>
            <a:r>
              <a:rPr lang="en-US" sz="1800" dirty="0">
                <a:latin typeface="Calibri" charset="0"/>
                <a:ea typeface="Calibri" charset="0"/>
                <a:cs typeface="Calibri" charset="0"/>
              </a:rPr>
              <a:t>the </a:t>
            </a:r>
            <a:r>
              <a:rPr lang="en-US" sz="1800" b="1" dirty="0">
                <a:solidFill>
                  <a:srgbClr val="FFFF00"/>
                </a:solidFill>
                <a:latin typeface="Calibri" charset="0"/>
                <a:ea typeface="Calibri" charset="0"/>
                <a:cs typeface="Calibri" charset="0"/>
              </a:rPr>
              <a:t>Flatcoated Retriever</a:t>
            </a:r>
            <a:r>
              <a:rPr lang="en-US" sz="1800" dirty="0">
                <a:latin typeface="Calibri" charset="0"/>
                <a:ea typeface="Calibri" charset="0"/>
                <a:cs typeface="Calibri" charset="0"/>
              </a:rPr>
              <a:t>.</a:t>
            </a:r>
          </a:p>
          <a:p>
            <a:pPr marL="0" indent="0">
              <a:buNone/>
            </a:pPr>
            <a:r>
              <a:rPr lang="en-US" sz="1800" b="1" dirty="0">
                <a:solidFill>
                  <a:schemeClr val="accent4">
                    <a:lumMod val="40000"/>
                    <a:lumOff val="60000"/>
                  </a:schemeClr>
                </a:solidFill>
                <a:latin typeface="Calibri" charset="0"/>
                <a:ea typeface="Calibri" charset="0"/>
                <a:cs typeface="Calibri" charset="0"/>
              </a:rPr>
              <a:t>Place in the </a:t>
            </a:r>
            <a:r>
              <a:rPr lang="en-US" sz="1800" b="1" dirty="0" smtClean="0">
                <a:solidFill>
                  <a:schemeClr val="accent4">
                    <a:lumMod val="40000"/>
                    <a:lumOff val="60000"/>
                  </a:schemeClr>
                </a:solidFill>
                <a:latin typeface="Calibri" charset="0"/>
                <a:ea typeface="Calibri" charset="0"/>
                <a:cs typeface="Calibri" charset="0"/>
              </a:rPr>
              <a:t>hierarchy</a:t>
            </a:r>
            <a:r>
              <a:rPr lang="en-US" sz="1800" b="1" dirty="0" smtClean="0">
                <a:latin typeface="Calibri" charset="0"/>
                <a:ea typeface="Calibri" charset="0"/>
                <a:cs typeface="Calibri" charset="0"/>
              </a:rPr>
              <a:t/>
            </a:r>
            <a:br>
              <a:rPr lang="en-US" sz="1800" b="1" dirty="0" smtClean="0">
                <a:latin typeface="Calibri" charset="0"/>
                <a:ea typeface="Calibri" charset="0"/>
                <a:cs typeface="Calibri" charset="0"/>
              </a:rPr>
            </a:br>
            <a:r>
              <a:rPr lang="en-US" sz="1800" dirty="0" smtClean="0">
                <a:latin typeface="Calibri" charset="0"/>
                <a:ea typeface="Calibri" charset="0"/>
                <a:cs typeface="Calibri" charset="0"/>
              </a:rPr>
              <a:t>Absolutely </a:t>
            </a:r>
            <a:r>
              <a:rPr lang="en-US" sz="1800" dirty="0">
                <a:latin typeface="Calibri" charset="0"/>
                <a:ea typeface="Calibri" charset="0"/>
                <a:cs typeface="Calibri" charset="0"/>
              </a:rPr>
              <a:t>non dominant. Submission in the form of latency. Certainly not as submissive as Pulsatilla </a:t>
            </a:r>
            <a:r>
              <a:rPr lang="en-US" sz="1800" dirty="0" smtClean="0">
                <a:latin typeface="Calibri" charset="0"/>
                <a:ea typeface="Calibri" charset="0"/>
                <a:cs typeface="Calibri" charset="0"/>
              </a:rPr>
              <a:t>pratensis</a:t>
            </a:r>
            <a:r>
              <a:rPr lang="en-US" sz="1800" dirty="0">
                <a:latin typeface="Calibri" charset="0"/>
                <a:ea typeface="Calibri" charset="0"/>
                <a:cs typeface="Calibri" charset="0"/>
              </a:rPr>
              <a:t>.</a:t>
            </a:r>
          </a:p>
          <a:p>
            <a:pPr marL="0" indent="0">
              <a:buNone/>
            </a:pPr>
            <a:r>
              <a:rPr lang="en-US" sz="1800" b="1" dirty="0" smtClean="0">
                <a:solidFill>
                  <a:schemeClr val="accent4">
                    <a:lumMod val="40000"/>
                    <a:lumOff val="60000"/>
                  </a:schemeClr>
                </a:solidFill>
                <a:latin typeface="Calibri" charset="0"/>
                <a:ea typeface="Calibri" charset="0"/>
                <a:cs typeface="Calibri" charset="0"/>
              </a:rPr>
              <a:t>Behaviour</a:t>
            </a:r>
            <a:r>
              <a:rPr lang="en-US" sz="1800" b="1" dirty="0">
                <a:latin typeface="Calibri" charset="0"/>
                <a:ea typeface="Calibri" charset="0"/>
                <a:cs typeface="Calibri" charset="0"/>
              </a:rPr>
              <a:t/>
            </a:r>
            <a:br>
              <a:rPr lang="en-US" sz="1800" b="1" dirty="0">
                <a:latin typeface="Calibri" charset="0"/>
                <a:ea typeface="Calibri" charset="0"/>
                <a:cs typeface="Calibri" charset="0"/>
              </a:rPr>
            </a:br>
            <a:r>
              <a:rPr lang="en-US" sz="1800" b="1" dirty="0" smtClean="0">
                <a:solidFill>
                  <a:srgbClr val="FFFF00"/>
                </a:solidFill>
                <a:latin typeface="Calibri" charset="0"/>
                <a:ea typeface="Calibri" charset="0"/>
                <a:cs typeface="Calibri" charset="0"/>
              </a:rPr>
              <a:t>Picture of </a:t>
            </a:r>
            <a:r>
              <a:rPr lang="en-US" sz="1800" b="1" dirty="0" err="1" smtClean="0">
                <a:solidFill>
                  <a:srgbClr val="FFFF00"/>
                </a:solidFill>
                <a:latin typeface="Calibri" charset="0"/>
                <a:ea typeface="Calibri" charset="0"/>
                <a:cs typeface="Calibri" charset="0"/>
              </a:rPr>
              <a:t>hypothyreoidism</a:t>
            </a:r>
            <a:r>
              <a:rPr lang="en-US" sz="1800" b="1" dirty="0" smtClean="0">
                <a:solidFill>
                  <a:srgbClr val="FFFF00"/>
                </a:solidFill>
                <a:latin typeface="Calibri" charset="0"/>
                <a:ea typeface="Calibri" charset="0"/>
                <a:cs typeface="Calibri" charset="0"/>
              </a:rPr>
              <a:t>. </a:t>
            </a:r>
            <a:r>
              <a:rPr lang="en-US" sz="1800" dirty="0" smtClean="0">
                <a:latin typeface="Calibri" charset="0"/>
                <a:ea typeface="Calibri" charset="0"/>
                <a:cs typeface="Calibri" charset="0"/>
              </a:rPr>
              <a:t>Thick</a:t>
            </a:r>
            <a:r>
              <a:rPr lang="en-US" sz="1800" dirty="0">
                <a:latin typeface="Calibri" charset="0"/>
                <a:ea typeface="Calibri" charset="0"/>
                <a:cs typeface="Calibri" charset="0"/>
              </a:rPr>
              <a:t>, stupid, slow, sad and prefers warm places. Certain degree of apathy, lethargy, inactivity, </a:t>
            </a:r>
            <a:r>
              <a:rPr lang="en-US" sz="1800" dirty="0" smtClean="0">
                <a:latin typeface="Calibri" charset="0"/>
                <a:ea typeface="Calibri" charset="0"/>
                <a:cs typeface="Calibri" charset="0"/>
              </a:rPr>
              <a:t>indifference</a:t>
            </a:r>
            <a:r>
              <a:rPr lang="en-US" sz="1800" dirty="0">
                <a:latin typeface="Calibri" charset="0"/>
                <a:ea typeface="Calibri" charset="0"/>
                <a:cs typeface="Calibri" charset="0"/>
              </a:rPr>
              <a:t>, sleepiness. Only </a:t>
            </a:r>
            <a:r>
              <a:rPr lang="en-US" sz="1800" b="1" dirty="0">
                <a:solidFill>
                  <a:srgbClr val="FFFF00"/>
                </a:solidFill>
                <a:latin typeface="Calibri" charset="0"/>
                <a:ea typeface="Calibri" charset="0"/>
                <a:cs typeface="Calibri" charset="0"/>
              </a:rPr>
              <a:t>grumbles when he or she is disturbed in his or her rest</a:t>
            </a:r>
            <a:r>
              <a:rPr lang="en-US" sz="1800" dirty="0">
                <a:latin typeface="Calibri" charset="0"/>
                <a:ea typeface="Calibri" charset="0"/>
                <a:cs typeface="Calibri" charset="0"/>
              </a:rPr>
              <a:t>. May be </a:t>
            </a:r>
            <a:r>
              <a:rPr lang="en-US" sz="1800" b="1" dirty="0">
                <a:solidFill>
                  <a:srgbClr val="FFFF00"/>
                </a:solidFill>
                <a:latin typeface="Calibri" charset="0"/>
                <a:ea typeface="Calibri" charset="0"/>
                <a:cs typeface="Calibri" charset="0"/>
              </a:rPr>
              <a:t>irritable </a:t>
            </a:r>
            <a:r>
              <a:rPr lang="en-US" sz="1800" b="1" dirty="0" smtClean="0">
                <a:solidFill>
                  <a:srgbClr val="FFFF00"/>
                </a:solidFill>
                <a:latin typeface="Calibri" charset="0"/>
                <a:ea typeface="Calibri" charset="0"/>
                <a:cs typeface="Calibri" charset="0"/>
              </a:rPr>
              <a:t>with </a:t>
            </a:r>
            <a:r>
              <a:rPr lang="en-US" sz="1800" b="1" dirty="0">
                <a:solidFill>
                  <a:srgbClr val="FFFF00"/>
                </a:solidFill>
                <a:latin typeface="Calibri" charset="0"/>
                <a:ea typeface="Calibri" charset="0"/>
                <a:cs typeface="Calibri" charset="0"/>
              </a:rPr>
              <a:t>(hyperactive) children </a:t>
            </a:r>
            <a:r>
              <a:rPr lang="en-US" sz="1800" dirty="0">
                <a:latin typeface="Calibri" charset="0"/>
                <a:ea typeface="Calibri" charset="0"/>
                <a:cs typeface="Calibri" charset="0"/>
              </a:rPr>
              <a:t>who approach him or her: growls and moves away. Note: Platinum </a:t>
            </a:r>
            <a:r>
              <a:rPr lang="en-US" sz="1800" dirty="0" smtClean="0">
                <a:latin typeface="Calibri" charset="0"/>
                <a:ea typeface="Calibri" charset="0"/>
                <a:cs typeface="Calibri" charset="0"/>
              </a:rPr>
              <a:t>metallic </a:t>
            </a:r>
            <a:r>
              <a:rPr lang="en-US" sz="1800" dirty="0">
                <a:latin typeface="Calibri" charset="0"/>
                <a:ea typeface="Calibri" charset="0"/>
                <a:cs typeface="Calibri" charset="0"/>
              </a:rPr>
              <a:t>punishes (specific) pups hard!</a:t>
            </a:r>
          </a:p>
          <a:p>
            <a:pPr marL="0" indent="0">
              <a:buNone/>
            </a:pPr>
            <a:r>
              <a:rPr lang="en-US" sz="1800" b="1" dirty="0" smtClean="0">
                <a:solidFill>
                  <a:schemeClr val="accent4">
                    <a:lumMod val="40000"/>
                    <a:lumOff val="60000"/>
                  </a:schemeClr>
                </a:solidFill>
                <a:latin typeface="Calibri" charset="0"/>
                <a:ea typeface="Calibri" charset="0"/>
                <a:cs typeface="Calibri" charset="0"/>
              </a:rPr>
              <a:t>Reason</a:t>
            </a:r>
            <a:r>
              <a:rPr lang="en-US" sz="1800" b="1" dirty="0" smtClean="0">
                <a:latin typeface="Calibri" charset="0"/>
                <a:ea typeface="Calibri" charset="0"/>
                <a:cs typeface="Calibri" charset="0"/>
              </a:rPr>
              <a:t/>
            </a:r>
            <a:br>
              <a:rPr lang="en-US" sz="1800" b="1" dirty="0" smtClean="0">
                <a:latin typeface="Calibri" charset="0"/>
                <a:ea typeface="Calibri" charset="0"/>
                <a:cs typeface="Calibri" charset="0"/>
              </a:rPr>
            </a:br>
            <a:r>
              <a:rPr lang="en-US" sz="1800" b="1" dirty="0" smtClean="0">
                <a:solidFill>
                  <a:srgbClr val="FFFF00"/>
                </a:solidFill>
                <a:latin typeface="Calibri" charset="0"/>
                <a:ea typeface="Calibri" charset="0"/>
                <a:cs typeface="Calibri" charset="0"/>
              </a:rPr>
              <a:t>Wants </a:t>
            </a:r>
            <a:r>
              <a:rPr lang="en-US" sz="1800" b="1" dirty="0">
                <a:solidFill>
                  <a:srgbClr val="FFFF00"/>
                </a:solidFill>
                <a:latin typeface="Calibri" charset="0"/>
                <a:ea typeface="Calibri" charset="0"/>
                <a:cs typeface="Calibri" charset="0"/>
              </a:rPr>
              <a:t>to be left alone</a:t>
            </a:r>
            <a:r>
              <a:rPr lang="en-US" sz="1800" dirty="0">
                <a:latin typeface="Calibri" charset="0"/>
                <a:ea typeface="Calibri" charset="0"/>
                <a:cs typeface="Calibri" charset="0"/>
              </a:rPr>
              <a:t>.</a:t>
            </a:r>
          </a:p>
          <a:p>
            <a:pPr marL="0" indent="0">
              <a:buNone/>
            </a:pPr>
            <a:r>
              <a:rPr lang="en-US" sz="1800" b="1" dirty="0">
                <a:solidFill>
                  <a:schemeClr val="accent4">
                    <a:lumMod val="40000"/>
                    <a:lumOff val="60000"/>
                  </a:schemeClr>
                </a:solidFill>
                <a:latin typeface="Calibri" charset="0"/>
                <a:ea typeface="Calibri" charset="0"/>
                <a:cs typeface="Calibri" charset="0"/>
              </a:rPr>
              <a:t>Other </a:t>
            </a:r>
            <a:r>
              <a:rPr lang="en-US" sz="1800" b="1" dirty="0" smtClean="0">
                <a:solidFill>
                  <a:schemeClr val="accent4">
                    <a:lumMod val="40000"/>
                    <a:lumOff val="60000"/>
                  </a:schemeClr>
                </a:solidFill>
                <a:latin typeface="Calibri" charset="0"/>
                <a:ea typeface="Calibri" charset="0"/>
                <a:cs typeface="Calibri" charset="0"/>
              </a:rPr>
              <a:t>symptoms</a:t>
            </a:r>
            <a:br>
              <a:rPr lang="en-US" sz="1800" b="1" dirty="0" smtClean="0">
                <a:solidFill>
                  <a:schemeClr val="accent4">
                    <a:lumMod val="40000"/>
                    <a:lumOff val="60000"/>
                  </a:schemeClr>
                </a:solidFill>
                <a:latin typeface="Calibri" charset="0"/>
                <a:ea typeface="Calibri" charset="0"/>
                <a:cs typeface="Calibri" charset="0"/>
              </a:rPr>
            </a:br>
            <a:r>
              <a:rPr lang="en-US" sz="1800" dirty="0" smtClean="0">
                <a:latin typeface="Calibri" charset="0"/>
                <a:ea typeface="Calibri" charset="0"/>
                <a:cs typeface="Calibri" charset="0"/>
              </a:rPr>
              <a:t>Image </a:t>
            </a:r>
            <a:r>
              <a:rPr lang="en-US" sz="1800" dirty="0">
                <a:latin typeface="Calibri" charset="0"/>
                <a:ea typeface="Calibri" charset="0"/>
                <a:cs typeface="Calibri" charset="0"/>
              </a:rPr>
              <a:t>of hypothyroidism. </a:t>
            </a:r>
            <a:r>
              <a:rPr lang="en-US" sz="1800" b="1" dirty="0">
                <a:solidFill>
                  <a:srgbClr val="FFFF00"/>
                </a:solidFill>
                <a:latin typeface="Calibri" charset="0"/>
                <a:ea typeface="Calibri" charset="0"/>
                <a:cs typeface="Calibri" charset="0"/>
              </a:rPr>
              <a:t>Striking skin image: symmetrical </a:t>
            </a:r>
            <a:r>
              <a:rPr lang="en-US" sz="1800" b="1" dirty="0" smtClean="0">
                <a:solidFill>
                  <a:srgbClr val="FFFF00"/>
                </a:solidFill>
                <a:latin typeface="Calibri" charset="0"/>
                <a:ea typeface="Calibri" charset="0"/>
                <a:cs typeface="Calibri" charset="0"/>
              </a:rPr>
              <a:t>baldness</a:t>
            </a:r>
            <a:r>
              <a:rPr lang="en-US" sz="1800" dirty="0" smtClean="0">
                <a:solidFill>
                  <a:srgbClr val="FFFF00"/>
                </a:solidFill>
                <a:latin typeface="Calibri" charset="0"/>
                <a:ea typeface="Calibri" charset="0"/>
                <a:cs typeface="Calibri" charset="0"/>
              </a:rPr>
              <a:t>:</a:t>
            </a:r>
            <a:r>
              <a:rPr lang="en-US" sz="1800" dirty="0">
                <a:latin typeface="Calibri" charset="0"/>
                <a:ea typeface="Calibri" charset="0"/>
                <a:cs typeface="Calibri" charset="0"/>
              </a:rPr>
              <a:t> </a:t>
            </a:r>
            <a:r>
              <a:rPr lang="en-US" sz="1800" dirty="0" smtClean="0">
                <a:latin typeface="Calibri" charset="0"/>
                <a:ea typeface="Calibri" charset="0"/>
                <a:cs typeface="Calibri" charset="0"/>
              </a:rPr>
              <a:t/>
            </a:r>
            <a:br>
              <a:rPr lang="en-US" sz="1800" dirty="0" smtClean="0">
                <a:latin typeface="Calibri" charset="0"/>
                <a:ea typeface="Calibri" charset="0"/>
                <a:cs typeface="Calibri" charset="0"/>
              </a:rPr>
            </a:br>
            <a:r>
              <a:rPr lang="en-US" sz="1800" dirty="0" smtClean="0">
                <a:latin typeface="Calibri" charset="0"/>
                <a:ea typeface="Calibri" charset="0"/>
                <a:cs typeface="Calibri" charset="0"/>
              </a:rPr>
              <a:t>behind </a:t>
            </a:r>
            <a:r>
              <a:rPr lang="en-US" sz="1800" dirty="0">
                <a:latin typeface="Calibri" charset="0"/>
                <a:ea typeface="Calibri" charset="0"/>
                <a:cs typeface="Calibri" charset="0"/>
              </a:rPr>
              <a:t>ears, </a:t>
            </a:r>
            <a:r>
              <a:rPr lang="en-US" sz="1800" dirty="0" smtClean="0">
                <a:latin typeface="Calibri" charset="0"/>
                <a:ea typeface="Calibri" charset="0"/>
                <a:cs typeface="Calibri" charset="0"/>
              </a:rPr>
              <a:t>neck</a:t>
            </a:r>
            <a:r>
              <a:rPr lang="en-US" sz="1800" dirty="0">
                <a:latin typeface="Calibri" charset="0"/>
                <a:ea typeface="Calibri" charset="0"/>
                <a:cs typeface="Calibri" charset="0"/>
              </a:rPr>
              <a:t>, flanks, pants, </a:t>
            </a:r>
            <a:r>
              <a:rPr lang="en-US" sz="1800" dirty="0" smtClean="0">
                <a:latin typeface="Calibri" charset="0"/>
                <a:ea typeface="Calibri" charset="0"/>
                <a:cs typeface="Calibri" charset="0"/>
              </a:rPr>
              <a:t>bare tail). Mostly </a:t>
            </a:r>
            <a:r>
              <a:rPr lang="en-US" sz="1800" dirty="0">
                <a:latin typeface="Calibri" charset="0"/>
                <a:ea typeface="Calibri" charset="0"/>
                <a:cs typeface="Calibri" charset="0"/>
              </a:rPr>
              <a:t>without itching, </a:t>
            </a:r>
            <a:r>
              <a:rPr lang="en-US" sz="1800" dirty="0" smtClean="0">
                <a:latin typeface="Calibri" charset="0"/>
                <a:ea typeface="Calibri" charset="0"/>
                <a:cs typeface="Calibri" charset="0"/>
              </a:rPr>
              <a:t/>
            </a:r>
            <a:br>
              <a:rPr lang="en-US" sz="1800" dirty="0" smtClean="0">
                <a:latin typeface="Calibri" charset="0"/>
                <a:ea typeface="Calibri" charset="0"/>
                <a:cs typeface="Calibri" charset="0"/>
              </a:rPr>
            </a:br>
            <a:r>
              <a:rPr lang="en-US" sz="1800" dirty="0" smtClean="0">
                <a:latin typeface="Calibri" charset="0"/>
                <a:ea typeface="Calibri" charset="0"/>
                <a:cs typeface="Calibri" charset="0"/>
              </a:rPr>
              <a:t>sometimes </a:t>
            </a:r>
            <a:r>
              <a:rPr lang="en-US" sz="1800" dirty="0">
                <a:latin typeface="Calibri" charset="0"/>
                <a:ea typeface="Calibri" charset="0"/>
                <a:cs typeface="Calibri" charset="0"/>
              </a:rPr>
              <a:t>with</a:t>
            </a:r>
            <a:r>
              <a:rPr lang="en-US" sz="1800" dirty="0" smtClean="0">
                <a:latin typeface="Calibri" charset="0"/>
                <a:ea typeface="Calibri" charset="0"/>
                <a:cs typeface="Calibri" charset="0"/>
              </a:rPr>
              <a:t>. RDx: Apis mellifica, Lachesis mutus, Pulsatilla pratensis</a:t>
            </a:r>
            <a:endParaRPr lang="nl-NL" sz="1800" dirty="0">
              <a:latin typeface="Calibri" charset="0"/>
              <a:ea typeface="Calibri" charset="0"/>
              <a:cs typeface="Calibri" charset="0"/>
            </a:endParaRPr>
          </a:p>
        </p:txBody>
      </p:sp>
      <p:pic>
        <p:nvPicPr>
          <p:cNvPr id="4" name="Picture 2" descr="http://nls.mwtools.nl/content_nls/8691/tpl_250/wetterhoud-kale-plekke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55000" y="3934691"/>
            <a:ext cx="3070200" cy="20508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993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11"/>
          <p:cNvSpPr>
            <a:spLocks noGrp="1" noRot="1" noChangeAspect="1" noMove="1" noResize="1" noEditPoints="1" noAdjustHandles="1" noChangeArrowheads="1" noChangeShapeType="1" noTextEdit="1"/>
          </p:cNvSpPr>
          <p:nvPr>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p:cNvSpPr>
            <a:spLocks noGrp="1" noRot="1" noChangeAspect="1" noMove="1" noResize="1" noEditPoints="1" noAdjustHandles="1" noChangeArrowheads="1" noChangeShapeType="1" noTextEdit="1"/>
          </p:cNvSpPr>
          <p:nvPr>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77" name="Rectangle 76"/>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2E311DD9-0AA2-4923-A048-AF3B3F7B8ABA}"/>
              </a:ext>
            </a:extLst>
          </p:cNvPr>
          <p:cNvSpPr>
            <a:spLocks noGrp="1"/>
          </p:cNvSpPr>
          <p:nvPr>
            <p:ph idx="1"/>
          </p:nvPr>
        </p:nvSpPr>
        <p:spPr>
          <a:xfrm>
            <a:off x="286326" y="1610079"/>
            <a:ext cx="3661783" cy="4763012"/>
          </a:xfrm>
        </p:spPr>
        <p:txBody>
          <a:bodyPr>
            <a:noAutofit/>
          </a:bodyPr>
          <a:lstStyle/>
          <a:p>
            <a:pPr marL="0" indent="0">
              <a:buNone/>
            </a:pPr>
            <a:endParaRPr lang="nl-NL" sz="1800" dirty="0">
              <a:solidFill>
                <a:srgbClr val="FFFFFF"/>
              </a:solidFill>
            </a:endParaRPr>
          </a:p>
          <a:p>
            <a:r>
              <a:rPr lang="nl-NL" sz="1800" dirty="0" smtClean="0">
                <a:solidFill>
                  <a:srgbClr val="FFFFFF"/>
                </a:solidFill>
              </a:rPr>
              <a:t>Hormesis?</a:t>
            </a:r>
            <a:endParaRPr lang="nl-NL" sz="1800" dirty="0">
              <a:solidFill>
                <a:srgbClr val="FFFFFF"/>
              </a:solidFill>
            </a:endParaRPr>
          </a:p>
          <a:p>
            <a:r>
              <a:rPr lang="nl-NL" sz="1800" dirty="0" smtClean="0">
                <a:solidFill>
                  <a:srgbClr val="FFFFFF"/>
                </a:solidFill>
              </a:rPr>
              <a:t>Potentiating?</a:t>
            </a:r>
          </a:p>
          <a:p>
            <a:r>
              <a:rPr lang="nl-NL" sz="1800" dirty="0" smtClean="0">
                <a:solidFill>
                  <a:srgbClr val="FFFFFF"/>
                </a:solidFill>
              </a:rPr>
              <a:t>Dilutions beyond 10</a:t>
            </a:r>
            <a:r>
              <a:rPr lang="nl-NL" sz="1800" baseline="30000" dirty="0" smtClean="0">
                <a:solidFill>
                  <a:srgbClr val="FFFFFF"/>
                </a:solidFill>
              </a:rPr>
              <a:t>-24</a:t>
            </a:r>
            <a:r>
              <a:rPr lang="nl-NL" sz="1800" dirty="0">
                <a:solidFill>
                  <a:srgbClr val="FFFFFF"/>
                </a:solidFill>
              </a:rPr>
              <a:t>?</a:t>
            </a:r>
            <a:endParaRPr lang="nl-NL" sz="1800" dirty="0" smtClean="0">
              <a:solidFill>
                <a:srgbClr val="FFFFFF"/>
              </a:solidFill>
            </a:endParaRPr>
          </a:p>
          <a:p>
            <a:r>
              <a:rPr lang="nl-NL" sz="1800" dirty="0" smtClean="0">
                <a:solidFill>
                  <a:srgbClr val="FFFFFF"/>
                </a:solidFill>
              </a:rPr>
              <a:t>Human Materia Medica?</a:t>
            </a:r>
          </a:p>
          <a:p>
            <a:r>
              <a:rPr lang="nl-NL" sz="1800" dirty="0" smtClean="0">
                <a:solidFill>
                  <a:srgbClr val="FFFFFF"/>
                </a:solidFill>
              </a:rPr>
              <a:t>More  </a:t>
            </a:r>
            <a:r>
              <a:rPr lang="nl-NL" sz="1800" b="1" dirty="0" smtClean="0">
                <a:solidFill>
                  <a:srgbClr val="FF0000"/>
                </a:solidFill>
              </a:rPr>
              <a:t>–</a:t>
            </a:r>
            <a:r>
              <a:rPr lang="nl-NL" sz="1800" dirty="0" smtClean="0">
                <a:solidFill>
                  <a:srgbClr val="FFFFFF"/>
                </a:solidFill>
              </a:rPr>
              <a:t>  than  </a:t>
            </a:r>
            <a:r>
              <a:rPr lang="nl-NL" sz="1800" b="1" dirty="0" smtClean="0">
                <a:solidFill>
                  <a:srgbClr val="92D050"/>
                </a:solidFill>
              </a:rPr>
              <a:t>+</a:t>
            </a:r>
            <a:r>
              <a:rPr lang="nl-NL" sz="1800" dirty="0" smtClean="0">
                <a:solidFill>
                  <a:srgbClr val="FFFFFF"/>
                </a:solidFill>
              </a:rPr>
              <a:t>  results?</a:t>
            </a:r>
          </a:p>
          <a:p>
            <a:r>
              <a:rPr lang="nl-NL" sz="1800" dirty="0" smtClean="0">
                <a:solidFill>
                  <a:srgbClr val="FFFFFF"/>
                </a:solidFill>
              </a:rPr>
              <a:t>Extreme time investment?</a:t>
            </a:r>
          </a:p>
          <a:p>
            <a:pPr marL="0" indent="0">
              <a:buNone/>
            </a:pPr>
            <a:endParaRPr lang="nl-NL" sz="1600" dirty="0" smtClean="0">
              <a:solidFill>
                <a:srgbClr val="FFFFFF"/>
              </a:solidFill>
            </a:endParaRPr>
          </a:p>
          <a:p>
            <a:pPr marL="0" indent="0" algn="ctr">
              <a:lnSpc>
                <a:spcPct val="150000"/>
              </a:lnSpc>
              <a:buNone/>
            </a:pPr>
            <a:r>
              <a:rPr lang="is-IS" sz="1800" b="1" dirty="0" smtClean="0">
                <a:solidFill>
                  <a:srgbClr val="FFFF00"/>
                </a:solidFill>
              </a:rPr>
              <a:t>… </a:t>
            </a:r>
            <a:r>
              <a:rPr lang="nl-NL" sz="1800" b="1" dirty="0" smtClean="0">
                <a:solidFill>
                  <a:srgbClr val="FFFF00"/>
                </a:solidFill>
              </a:rPr>
              <a:t>scary </a:t>
            </a:r>
            <a:r>
              <a:rPr lang="nl-NL" sz="1800" b="1" dirty="0">
                <a:solidFill>
                  <a:srgbClr val="FFFF00"/>
                </a:solidFill>
              </a:rPr>
              <a:t>successes </a:t>
            </a:r>
            <a:r>
              <a:rPr lang="nl-NL" sz="1800" b="1" dirty="0" smtClean="0">
                <a:solidFill>
                  <a:srgbClr val="FFFF00"/>
                </a:solidFill>
              </a:rPr>
              <a:t>motivated </a:t>
            </a:r>
            <a:r>
              <a:rPr lang="nl-NL" sz="1800" b="1" dirty="0">
                <a:solidFill>
                  <a:srgbClr val="FFFF00"/>
                </a:solidFill>
              </a:rPr>
              <a:t>me </a:t>
            </a:r>
            <a:r>
              <a:rPr lang="nl-NL" sz="1800" b="1" dirty="0" smtClean="0">
                <a:solidFill>
                  <a:srgbClr val="FFFF00"/>
                </a:solidFill>
              </a:rPr>
              <a:t>to explore whether hom. is magic </a:t>
            </a:r>
            <a:r>
              <a:rPr lang="nl-NL" sz="1800" b="1" dirty="0">
                <a:solidFill>
                  <a:srgbClr val="FFFF00"/>
                </a:solidFill>
              </a:rPr>
              <a:t>or </a:t>
            </a:r>
            <a:r>
              <a:rPr lang="nl-NL" sz="1800" b="1" dirty="0" smtClean="0">
                <a:solidFill>
                  <a:srgbClr val="FFFF00"/>
                </a:solidFill>
              </a:rPr>
              <a:t>reality </a:t>
            </a:r>
            <a:r>
              <a:rPr lang="is-IS" sz="1800" b="1" dirty="0" smtClean="0">
                <a:solidFill>
                  <a:srgbClr val="FFFF00"/>
                </a:solidFill>
              </a:rPr>
              <a:t>…</a:t>
            </a:r>
            <a:endParaRPr lang="nl-NL" sz="1800" b="1" dirty="0">
              <a:solidFill>
                <a:srgbClr val="FFFF00"/>
              </a:solidFill>
            </a:endParaRPr>
          </a:p>
        </p:txBody>
      </p:sp>
      <p:pic>
        <p:nvPicPr>
          <p:cNvPr id="4" name="Afbeelding 3"/>
          <p:cNvPicPr>
            <a:picLocks noChangeAspect="1"/>
          </p:cNvPicPr>
          <p:nvPr/>
        </p:nvPicPr>
        <p:blipFill>
          <a:blip r:embed="rId2" cstate="print"/>
          <a:stretch>
            <a:fillRect/>
          </a:stretch>
        </p:blipFill>
        <p:spPr>
          <a:xfrm>
            <a:off x="4927977" y="1541929"/>
            <a:ext cx="6191574" cy="4080810"/>
          </a:xfrm>
          <a:prstGeom prst="rect">
            <a:avLst/>
          </a:prstGeom>
        </p:spPr>
      </p:pic>
      <p:pic>
        <p:nvPicPr>
          <p:cNvPr id="8" name="Afbeelding 7"/>
          <p:cNvPicPr>
            <a:picLocks noChangeAspect="1"/>
          </p:cNvPicPr>
          <p:nvPr/>
        </p:nvPicPr>
        <p:blipFill>
          <a:blip r:embed="rId3" cstate="print"/>
          <a:stretch>
            <a:fillRect/>
          </a:stretch>
        </p:blipFill>
        <p:spPr>
          <a:xfrm>
            <a:off x="286326" y="275082"/>
            <a:ext cx="1264636" cy="1334998"/>
          </a:xfrm>
          <a:prstGeom prst="rect">
            <a:avLst/>
          </a:prstGeom>
        </p:spPr>
      </p:pic>
      <p:sp>
        <p:nvSpPr>
          <p:cNvPr id="2" name="Title 1">
            <a:extLst>
              <a:ext uri="{FF2B5EF4-FFF2-40B4-BE49-F238E27FC236}">
                <a16:creationId xmlns:a16="http://schemas.microsoft.com/office/drawing/2014/main" xmlns="" id="{42B3D4C4-FBAE-4346-8385-4FA5909ED986}"/>
              </a:ext>
            </a:extLst>
          </p:cNvPr>
          <p:cNvSpPr>
            <a:spLocks noGrp="1"/>
          </p:cNvSpPr>
          <p:nvPr>
            <p:ph type="title"/>
          </p:nvPr>
        </p:nvSpPr>
        <p:spPr>
          <a:xfrm>
            <a:off x="1550962" y="275082"/>
            <a:ext cx="2695257" cy="1334997"/>
          </a:xfrm>
        </p:spPr>
        <p:txBody>
          <a:bodyPr anchor="b">
            <a:normAutofit fontScale="90000"/>
          </a:bodyPr>
          <a:lstStyle/>
          <a:p>
            <a:pPr>
              <a:lnSpc>
                <a:spcPct val="150000"/>
              </a:lnSpc>
            </a:pPr>
            <a:r>
              <a:rPr lang="nl-NL" sz="2400" b="1" i="1" dirty="0" smtClean="0">
                <a:solidFill>
                  <a:srgbClr val="FFFF00"/>
                </a:solidFill>
                <a:latin typeface="Lucida Grande" charset="0"/>
                <a:ea typeface="Lucida Grande" charset="0"/>
                <a:cs typeface="Lucida Grande" charset="0"/>
              </a:rPr>
              <a:t>What is this </a:t>
            </a:r>
            <a:r>
              <a:rPr lang="is-IS" sz="2400" b="1" i="1" dirty="0" smtClean="0">
                <a:solidFill>
                  <a:srgbClr val="FFFF00"/>
                </a:solidFill>
                <a:latin typeface="Lucida Grande" charset="0"/>
                <a:ea typeface="Lucida Grande" charset="0"/>
                <a:cs typeface="Lucida Grande" charset="0"/>
              </a:rPr>
              <a:t>…</a:t>
            </a:r>
            <a:r>
              <a:rPr lang="nl-NL" sz="2400" b="1" i="1" dirty="0" smtClean="0">
                <a:solidFill>
                  <a:srgbClr val="FFFF00"/>
                </a:solidFill>
                <a:latin typeface="Lucida Grande" charset="0"/>
                <a:ea typeface="Lucida Grande" charset="0"/>
                <a:cs typeface="Lucida Grande" charset="0"/>
              </a:rPr>
              <a:t>?</a:t>
            </a:r>
            <a:r>
              <a:rPr lang="nl-NL" sz="2400" dirty="0">
                <a:solidFill>
                  <a:srgbClr val="FFFFFF"/>
                </a:solidFill>
              </a:rPr>
              <a:t> </a:t>
            </a:r>
            <a:r>
              <a:rPr lang="nl-NL" sz="2400" dirty="0" smtClean="0">
                <a:solidFill>
                  <a:srgbClr val="FFFFFF"/>
                </a:solidFill>
              </a:rPr>
              <a:t/>
            </a:r>
            <a:br>
              <a:rPr lang="nl-NL" sz="2400" dirty="0" smtClean="0">
                <a:solidFill>
                  <a:srgbClr val="FFFFFF"/>
                </a:solidFill>
              </a:rPr>
            </a:br>
            <a:r>
              <a:rPr lang="nl-NL" sz="1600" b="1" i="1" dirty="0" smtClean="0">
                <a:solidFill>
                  <a:srgbClr val="FFFF00"/>
                </a:solidFill>
              </a:rPr>
              <a:t>NOT  </a:t>
            </a:r>
            <a:r>
              <a:rPr lang="nl-NL" sz="1600" b="1" i="1" dirty="0">
                <a:solidFill>
                  <a:srgbClr val="FFFF00"/>
                </a:solidFill>
              </a:rPr>
              <a:t>EVIDENCE BASED </a:t>
            </a:r>
            <a:r>
              <a:rPr lang="is-IS" sz="1600" b="1" i="1" dirty="0" smtClean="0">
                <a:solidFill>
                  <a:srgbClr val="FFFF00"/>
                </a:solidFill>
              </a:rPr>
              <a:t>...!?</a:t>
            </a:r>
            <a:r>
              <a:rPr lang="nl-NL" sz="1800" i="1" dirty="0">
                <a:solidFill>
                  <a:srgbClr val="FFFF00"/>
                </a:solidFill>
              </a:rPr>
              <a:t/>
            </a:r>
            <a:br>
              <a:rPr lang="nl-NL" sz="1800" i="1" dirty="0">
                <a:solidFill>
                  <a:srgbClr val="FFFF00"/>
                </a:solidFill>
              </a:rPr>
            </a:br>
            <a:endParaRPr lang="nl-NL" sz="1800" b="1" i="1" dirty="0">
              <a:solidFill>
                <a:srgbClr val="FFFF00"/>
              </a:solidFill>
              <a:latin typeface="Lucida Grande" charset="0"/>
              <a:ea typeface="Lucida Grande" charset="0"/>
              <a:cs typeface="Lucida Grande" charset="0"/>
            </a:endParaRPr>
          </a:p>
        </p:txBody>
      </p:sp>
      <p:sp>
        <p:nvSpPr>
          <p:cNvPr id="14" name="Title 1">
            <a:extLst>
              <a:ext uri="{FF2B5EF4-FFF2-40B4-BE49-F238E27FC236}">
                <a16:creationId xmlns:a16="http://schemas.microsoft.com/office/drawing/2014/main" xmlns="" id="{42B3D4C4-FBAE-4346-8385-4FA5909ED986}"/>
              </a:ext>
            </a:extLst>
          </p:cNvPr>
          <p:cNvSpPr txBox="1">
            <a:spLocks/>
          </p:cNvSpPr>
          <p:nvPr/>
        </p:nvSpPr>
        <p:spPr>
          <a:xfrm>
            <a:off x="4932038" y="398929"/>
            <a:ext cx="3108626" cy="649942"/>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3200" b="1" i="1" dirty="0" smtClean="0">
                <a:solidFill>
                  <a:schemeClr val="tx1">
                    <a:lumMod val="50000"/>
                    <a:lumOff val="50000"/>
                  </a:schemeClr>
                </a:solidFill>
                <a:latin typeface="Lucida Grande" charset="0"/>
                <a:ea typeface="Lucida Grande" charset="0"/>
                <a:cs typeface="Lucida Grande" charset="0"/>
              </a:rPr>
              <a:t>Hormesis</a:t>
            </a:r>
            <a:endParaRPr lang="nl-NL" sz="3200" b="1" i="1" dirty="0">
              <a:solidFill>
                <a:schemeClr val="tx1">
                  <a:lumMod val="50000"/>
                  <a:lumOff val="50000"/>
                </a:schemeClr>
              </a:solidFill>
              <a:latin typeface="Lucida Grande" charset="0"/>
              <a:ea typeface="Lucida Grande" charset="0"/>
              <a:cs typeface="Lucida Grande" charset="0"/>
            </a:endParaRPr>
          </a:p>
        </p:txBody>
      </p:sp>
    </p:spTree>
    <p:extLst>
      <p:ext uri="{BB962C8B-B14F-4D97-AF65-F5344CB8AC3E}">
        <p14:creationId xmlns="" xmlns:p14="http://schemas.microsoft.com/office/powerpoint/2010/main" val="1182261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3"/>
          </p:nvPr>
        </p:nvSpPr>
        <p:spPr>
          <a:xfrm>
            <a:off x="502003" y="401150"/>
            <a:ext cx="9153823" cy="534059"/>
          </a:xfrm>
        </p:spPr>
        <p:txBody>
          <a:bodyPr/>
          <a:lstStyle/>
          <a:p>
            <a:r>
              <a:rPr lang="en-US" b="1" dirty="0" smtClean="0">
                <a:solidFill>
                  <a:schemeClr val="bg1"/>
                </a:solidFill>
                <a:latin typeface="+mn-lt"/>
              </a:rPr>
              <a:t>Schema verergering</a:t>
            </a:r>
            <a:r>
              <a:rPr lang="en-US" b="1" dirty="0">
                <a:solidFill>
                  <a:schemeClr val="bg1"/>
                </a:solidFill>
                <a:latin typeface="+mn-lt"/>
              </a:rPr>
              <a:t> </a:t>
            </a:r>
            <a:r>
              <a:rPr lang="en-US" b="1" dirty="0" smtClean="0">
                <a:solidFill>
                  <a:schemeClr val="bg1"/>
                </a:solidFill>
                <a:latin typeface="+mn-lt"/>
              </a:rPr>
              <a:t>met en zonder verbetering van het welbevinden</a:t>
            </a:r>
            <a:endParaRPr lang="nl-NL" b="1" dirty="0">
              <a:solidFill>
                <a:schemeClr val="bg1"/>
              </a:solidFill>
              <a:latin typeface="+mn-lt"/>
            </a:endParaRPr>
          </a:p>
        </p:txBody>
      </p:sp>
      <p:sp>
        <p:nvSpPr>
          <p:cNvPr id="3" name="Tijdelijke aanduiding voor tekst 2"/>
          <p:cNvSpPr>
            <a:spLocks noGrp="1"/>
          </p:cNvSpPr>
          <p:nvPr>
            <p:ph type="body" sz="quarter" idx="14"/>
          </p:nvPr>
        </p:nvSpPr>
        <p:spPr>
          <a:xfrm>
            <a:off x="1" y="0"/>
            <a:ext cx="12191999" cy="6857999"/>
          </a:xfrm>
          <a:solidFill>
            <a:schemeClr val="accent5">
              <a:lumMod val="40000"/>
              <a:lumOff val="60000"/>
            </a:schemeClr>
          </a:solidFill>
          <a:ln>
            <a:solidFill>
              <a:schemeClr val="accent2"/>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nl-NL" dirty="0"/>
          </a:p>
          <a:p>
            <a:pPr marL="0" marR="0" lvl="0" indent="0" algn="ctr" defTabSz="914400" eaLnBrk="1" fontAlgn="auto" latinLnBrk="0" hangingPunct="1">
              <a:lnSpc>
                <a:spcPct val="100000"/>
              </a:lnSpc>
              <a:spcBef>
                <a:spcPts val="0"/>
              </a:spcBef>
              <a:spcAft>
                <a:spcPts val="0"/>
              </a:spcAft>
              <a:buClrTx/>
              <a:buSzTx/>
              <a:buFontTx/>
              <a:buNone/>
              <a:tabLst/>
              <a:defRPr/>
            </a:pPr>
            <a:endParaRPr lang="nl-NL" dirty="0" smtClean="0">
              <a:solidFill>
                <a:schemeClr val="bg1">
                  <a:lumMod val="65000"/>
                  <a:lumOff val="35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nl-NL" dirty="0" smtClean="0">
                <a:solidFill>
                  <a:schemeClr val="bg1">
                    <a:lumMod val="65000"/>
                    <a:lumOff val="35000"/>
                  </a:schemeClr>
                </a:solidFill>
              </a:rPr>
              <a:t>Aggravation </a:t>
            </a:r>
            <a:r>
              <a:rPr lang="nl-NL" sz="2800" b="1" dirty="0" smtClean="0">
                <a:solidFill>
                  <a:schemeClr val="accent2"/>
                </a:solidFill>
              </a:rPr>
              <a:t>(</a:t>
            </a:r>
            <a:r>
              <a:rPr lang="nl-NL" sz="2800" b="1" dirty="0" smtClean="0"/>
              <a:t>&lt;</a:t>
            </a:r>
            <a:r>
              <a:rPr lang="nl-NL" sz="2800" b="1" dirty="0" smtClean="0">
                <a:solidFill>
                  <a:schemeClr val="accent2"/>
                </a:solidFill>
              </a:rPr>
              <a:t>)</a:t>
            </a:r>
            <a:r>
              <a:rPr lang="nl-NL" b="1" dirty="0" smtClean="0">
                <a:solidFill>
                  <a:schemeClr val="accent2"/>
                </a:solidFill>
              </a:rPr>
              <a:t> </a:t>
            </a:r>
            <a:r>
              <a:rPr lang="nl-NL" dirty="0" smtClean="0">
                <a:solidFill>
                  <a:schemeClr val="bg1">
                    <a:lumMod val="65000"/>
                    <a:lumOff val="35000"/>
                  </a:schemeClr>
                </a:solidFill>
              </a:rPr>
              <a:t>with </a:t>
            </a:r>
            <a:r>
              <a:rPr lang="nl-NL" sz="2800" b="1" dirty="0" smtClean="0">
                <a:solidFill>
                  <a:schemeClr val="accent1">
                    <a:lumMod val="20000"/>
                    <a:lumOff val="80000"/>
                  </a:schemeClr>
                </a:solidFill>
              </a:rPr>
              <a:t>(</a:t>
            </a:r>
            <a:r>
              <a:rPr lang="nl-NL" sz="2800" dirty="0" smtClean="0">
                <a:solidFill>
                  <a:schemeClr val="bg1"/>
                </a:solidFill>
              </a:rPr>
              <a:t>ABD</a:t>
            </a:r>
            <a:r>
              <a:rPr lang="nl-NL" sz="2800" b="1" dirty="0" smtClean="0">
                <a:solidFill>
                  <a:schemeClr val="accent1">
                    <a:lumMod val="20000"/>
                    <a:lumOff val="80000"/>
                  </a:schemeClr>
                </a:solidFill>
              </a:rPr>
              <a:t>) </a:t>
            </a:r>
            <a:r>
              <a:rPr lang="nl-NL" dirty="0" smtClean="0">
                <a:solidFill>
                  <a:schemeClr val="bg1">
                    <a:lumMod val="65000"/>
                    <a:lumOff val="35000"/>
                  </a:schemeClr>
                </a:solidFill>
              </a:rPr>
              <a:t>or without </a:t>
            </a:r>
            <a:r>
              <a:rPr lang="nl-NL" sz="2800" b="1" dirty="0" smtClean="0">
                <a:solidFill>
                  <a:schemeClr val="accent1">
                    <a:lumMod val="20000"/>
                    <a:lumOff val="80000"/>
                  </a:schemeClr>
                </a:solidFill>
              </a:rPr>
              <a:t>(</a:t>
            </a:r>
            <a:r>
              <a:rPr lang="nl-NL" sz="2800" dirty="0" smtClean="0">
                <a:solidFill>
                  <a:schemeClr val="bg1">
                    <a:lumMod val="65000"/>
                    <a:lumOff val="35000"/>
                  </a:schemeClr>
                </a:solidFill>
              </a:rPr>
              <a:t>ABC</a:t>
            </a:r>
            <a:r>
              <a:rPr lang="nl-NL" sz="2800" b="1" dirty="0" smtClean="0">
                <a:solidFill>
                  <a:schemeClr val="accent1">
                    <a:lumMod val="20000"/>
                    <a:lumOff val="80000"/>
                  </a:schemeClr>
                </a:solidFill>
              </a:rPr>
              <a:t>)</a:t>
            </a:r>
            <a:r>
              <a:rPr lang="nl-NL" sz="2800" dirty="0" smtClean="0">
                <a:solidFill>
                  <a:schemeClr val="bg1">
                    <a:lumMod val="65000"/>
                    <a:lumOff val="35000"/>
                  </a:schemeClr>
                </a:solidFill>
              </a:rPr>
              <a:t> </a:t>
            </a:r>
            <a:r>
              <a:rPr lang="nl-NL" dirty="0" smtClean="0">
                <a:solidFill>
                  <a:schemeClr val="bg1">
                    <a:lumMod val="65000"/>
                    <a:lumOff val="35000"/>
                  </a:schemeClr>
                </a:solidFill>
              </a:rPr>
              <a:t>amelioriation </a:t>
            </a:r>
            <a:r>
              <a:rPr lang="nl-NL" sz="2800" b="1" dirty="0" smtClean="0">
                <a:solidFill>
                  <a:schemeClr val="accent6"/>
                </a:solidFill>
              </a:rPr>
              <a:t>(</a:t>
            </a:r>
            <a:r>
              <a:rPr lang="nl-NL" sz="2800" b="1" dirty="0" smtClean="0"/>
              <a:t>&gt;</a:t>
            </a:r>
            <a:r>
              <a:rPr lang="nl-NL" sz="2800" b="1" dirty="0" smtClean="0">
                <a:solidFill>
                  <a:schemeClr val="accent6"/>
                </a:solidFill>
              </a:rPr>
              <a:t>)</a:t>
            </a:r>
            <a:r>
              <a:rPr lang="nl-NL" sz="2800" dirty="0" smtClean="0">
                <a:solidFill>
                  <a:schemeClr val="bg1"/>
                </a:solidFill>
              </a:rPr>
              <a:t> </a:t>
            </a:r>
            <a:r>
              <a:rPr lang="nl-NL" dirty="0" smtClean="0">
                <a:solidFill>
                  <a:schemeClr val="bg1">
                    <a:lumMod val="65000"/>
                    <a:lumOff val="35000"/>
                  </a:schemeClr>
                </a:solidFill>
              </a:rPr>
              <a:t>of general wellbeing</a:t>
            </a:r>
          </a:p>
          <a:p>
            <a:pPr marL="0" marR="0" lvl="0" indent="0" defTabSz="914400" eaLnBrk="1" fontAlgn="auto" latinLnBrk="0" hangingPunct="1">
              <a:lnSpc>
                <a:spcPct val="100000"/>
              </a:lnSpc>
              <a:spcBef>
                <a:spcPts val="0"/>
              </a:spcBef>
              <a:spcAft>
                <a:spcPts val="0"/>
              </a:spcAft>
              <a:buClrTx/>
              <a:buSzTx/>
              <a:buFontTx/>
              <a:buNone/>
              <a:tabLst/>
              <a:defRPr/>
            </a:pPr>
            <a:r>
              <a:rPr lang="nl-NL" dirty="0">
                <a:solidFill>
                  <a:schemeClr val="accent5">
                    <a:lumMod val="75000"/>
                  </a:schemeClr>
                </a:solidFill>
              </a:rPr>
              <a:t>	</a:t>
            </a:r>
            <a:endParaRPr lang="nl-NL" dirty="0" smtClean="0"/>
          </a:p>
          <a:p>
            <a:pPr marL="0" marR="0" lvl="0" indent="0" defTabSz="914400" eaLnBrk="1" fontAlgn="auto" latinLnBrk="0" hangingPunct="1">
              <a:lnSpc>
                <a:spcPct val="100000"/>
              </a:lnSpc>
              <a:spcBef>
                <a:spcPts val="0"/>
              </a:spcBef>
              <a:spcAft>
                <a:spcPts val="0"/>
              </a:spcAft>
              <a:buClrTx/>
              <a:buSzTx/>
              <a:buFontTx/>
              <a:buNone/>
              <a:tabLst/>
              <a:defRPr/>
            </a:pPr>
            <a:r>
              <a:rPr lang="nl-NL" dirty="0" smtClean="0"/>
              <a:t>        </a:t>
            </a:r>
          </a:p>
          <a:p>
            <a:pPr marL="0" marR="0" lvl="0" indent="0" defTabSz="914400" eaLnBrk="1" fontAlgn="auto" latinLnBrk="0" hangingPunct="1">
              <a:lnSpc>
                <a:spcPct val="100000"/>
              </a:lnSpc>
              <a:spcBef>
                <a:spcPts val="0"/>
              </a:spcBef>
              <a:spcAft>
                <a:spcPts val="0"/>
              </a:spcAft>
              <a:buClrTx/>
              <a:buSzTx/>
              <a:buFontTx/>
              <a:buNone/>
              <a:tabLst/>
              <a:defRPr/>
            </a:pPr>
            <a:endParaRPr lang="nl-NL" dirty="0"/>
          </a:p>
          <a:p>
            <a:pPr marL="0" marR="0" lvl="0" indent="0" defTabSz="914400" eaLnBrk="1" fontAlgn="auto" latinLnBrk="0" hangingPunct="1">
              <a:lnSpc>
                <a:spcPct val="100000"/>
              </a:lnSpc>
              <a:spcBef>
                <a:spcPts val="0"/>
              </a:spcBef>
              <a:spcAft>
                <a:spcPts val="0"/>
              </a:spcAft>
              <a:buClrTx/>
              <a:buSzTx/>
              <a:buFontTx/>
              <a:buNone/>
              <a:tabLst/>
              <a:defRPr/>
            </a:pPr>
            <a:endParaRPr lang="nl-NL" dirty="0"/>
          </a:p>
        </p:txBody>
      </p:sp>
      <p:sp>
        <p:nvSpPr>
          <p:cNvPr id="39" name="Rectangle 36"/>
          <p:cNvSpPr>
            <a:spLocks noChangeArrowheads="1"/>
          </p:cNvSpPr>
          <p:nvPr/>
        </p:nvSpPr>
        <p:spPr bwMode="auto">
          <a:xfrm>
            <a:off x="1" y="5858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nl-NL" sz="2400"/>
          </a:p>
        </p:txBody>
      </p:sp>
      <p:sp>
        <p:nvSpPr>
          <p:cNvPr id="40" name="Rectangle 37"/>
          <p:cNvSpPr>
            <a:spLocks noChangeArrowheads="1"/>
          </p:cNvSpPr>
          <p:nvPr/>
        </p:nvSpPr>
        <p:spPr bwMode="auto">
          <a:xfrm>
            <a:off x="1" y="66818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nl-NL" sz="2400"/>
          </a:p>
        </p:txBody>
      </p:sp>
      <p:sp>
        <p:nvSpPr>
          <p:cNvPr id="41" name="Rectangle 45"/>
          <p:cNvSpPr>
            <a:spLocks noChangeArrowheads="1"/>
          </p:cNvSpPr>
          <p:nvPr/>
        </p:nvSpPr>
        <p:spPr bwMode="auto">
          <a:xfrm>
            <a:off x="1" y="584978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pPr>
            <a:endParaRPr lang="nl-NL" sz="2400">
              <a:latin typeface="Arial" pitchFamily="34" charset="0"/>
            </a:endParaRPr>
          </a:p>
        </p:txBody>
      </p:sp>
      <p:cxnSp>
        <p:nvCxnSpPr>
          <p:cNvPr id="45" name="Rechte verbindingslijn 44"/>
          <p:cNvCxnSpPr/>
          <p:nvPr/>
        </p:nvCxnSpPr>
        <p:spPr>
          <a:xfrm>
            <a:off x="1148179" y="1711139"/>
            <a:ext cx="35511" cy="4384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a:off x="1183690" y="3903569"/>
            <a:ext cx="6912745"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PIJL-OMLAAG 47"/>
          <p:cNvSpPr/>
          <p:nvPr/>
        </p:nvSpPr>
        <p:spPr>
          <a:xfrm>
            <a:off x="564679" y="4486656"/>
            <a:ext cx="646176" cy="1304544"/>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&lt;</a:t>
            </a:r>
            <a:endParaRPr lang="nl-NL" sz="2400" dirty="0"/>
          </a:p>
        </p:txBody>
      </p:sp>
      <p:sp>
        <p:nvSpPr>
          <p:cNvPr id="50" name="PIJL-OMLAAG 49"/>
          <p:cNvSpPr/>
          <p:nvPr/>
        </p:nvSpPr>
        <p:spPr>
          <a:xfrm flipV="1">
            <a:off x="502003" y="1991556"/>
            <a:ext cx="646176" cy="1334611"/>
          </a:xfrm>
          <a:prstGeom prst="down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&lt;</a:t>
            </a:r>
            <a:endParaRPr lang="nl-NL" sz="2400" dirty="0"/>
          </a:p>
        </p:txBody>
      </p:sp>
      <p:cxnSp>
        <p:nvCxnSpPr>
          <p:cNvPr id="52" name="Rechte verbindingslijn 51"/>
          <p:cNvCxnSpPr/>
          <p:nvPr/>
        </p:nvCxnSpPr>
        <p:spPr>
          <a:xfrm>
            <a:off x="1165933" y="4296792"/>
            <a:ext cx="917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2083293" y="4296792"/>
            <a:ext cx="1006136" cy="842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flipV="1">
            <a:off x="3089429" y="2177989"/>
            <a:ext cx="3349840" cy="2960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4024543" y="4320939"/>
            <a:ext cx="946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p:nvCxnSpPr>
        <p:spPr>
          <a:xfrm flipV="1">
            <a:off x="4971495" y="3658459"/>
            <a:ext cx="828583" cy="662483"/>
          </a:xfrm>
          <a:prstGeom prst="line">
            <a:avLst/>
          </a:prstGeom>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1929415" y="3803888"/>
            <a:ext cx="517864" cy="41935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A</a:t>
            </a:r>
            <a:endParaRPr lang="nl-NL" sz="2400" dirty="0"/>
          </a:p>
        </p:txBody>
      </p:sp>
      <p:sp>
        <p:nvSpPr>
          <p:cNvPr id="72" name="Ovaal 71"/>
          <p:cNvSpPr/>
          <p:nvPr/>
        </p:nvSpPr>
        <p:spPr>
          <a:xfrm>
            <a:off x="2830497" y="5187133"/>
            <a:ext cx="517864" cy="41935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B</a:t>
            </a:r>
            <a:endParaRPr lang="nl-NL" sz="2400" dirty="0"/>
          </a:p>
        </p:txBody>
      </p:sp>
      <p:sp>
        <p:nvSpPr>
          <p:cNvPr id="73" name="Ovaal 72"/>
          <p:cNvSpPr/>
          <p:nvPr/>
        </p:nvSpPr>
        <p:spPr>
          <a:xfrm>
            <a:off x="4024543" y="4415293"/>
            <a:ext cx="517864" cy="41935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C</a:t>
            </a:r>
            <a:endParaRPr lang="nl-NL" sz="2400" dirty="0"/>
          </a:p>
        </p:txBody>
      </p:sp>
      <p:cxnSp>
        <p:nvCxnSpPr>
          <p:cNvPr id="80" name="Rechte verbindingslijn 79"/>
          <p:cNvCxnSpPr/>
          <p:nvPr/>
        </p:nvCxnSpPr>
        <p:spPr>
          <a:xfrm>
            <a:off x="6439270" y="2177988"/>
            <a:ext cx="828583" cy="0"/>
          </a:xfrm>
          <a:prstGeom prst="line">
            <a:avLst/>
          </a:prstGeom>
        </p:spPr>
        <p:style>
          <a:lnRef idx="1">
            <a:schemeClr val="accent1"/>
          </a:lnRef>
          <a:fillRef idx="0">
            <a:schemeClr val="accent1"/>
          </a:fillRef>
          <a:effectRef idx="0">
            <a:schemeClr val="accent1"/>
          </a:effectRef>
          <a:fontRef idx="minor">
            <a:schemeClr val="tx1"/>
          </a:fontRef>
        </p:style>
      </p:cxnSp>
      <p:sp>
        <p:nvSpPr>
          <p:cNvPr id="81" name="Ovaal 80"/>
          <p:cNvSpPr/>
          <p:nvPr/>
        </p:nvSpPr>
        <p:spPr>
          <a:xfrm>
            <a:off x="6335696" y="2263315"/>
            <a:ext cx="517864" cy="41935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D</a:t>
            </a:r>
            <a:endParaRPr lang="nl-NL" sz="2400" dirty="0"/>
          </a:p>
        </p:txBody>
      </p:sp>
      <p:cxnSp>
        <p:nvCxnSpPr>
          <p:cNvPr id="87" name="Rechte verbindingslijn 86"/>
          <p:cNvCxnSpPr/>
          <p:nvPr/>
        </p:nvCxnSpPr>
        <p:spPr>
          <a:xfrm flipV="1">
            <a:off x="7267853" y="1991556"/>
            <a:ext cx="189391" cy="186432"/>
          </a:xfrm>
          <a:prstGeom prst="line">
            <a:avLst/>
          </a:prstGeom>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7457244" y="1272079"/>
            <a:ext cx="4237605" cy="5262979"/>
          </a:xfrm>
          <a:prstGeom prst="rect">
            <a:avLst/>
          </a:prstGeom>
          <a:solidFill>
            <a:schemeClr val="accent5">
              <a:lumMod val="40000"/>
              <a:lumOff val="60000"/>
            </a:schemeClr>
          </a:solidFill>
        </p:spPr>
        <p:txBody>
          <a:bodyPr wrap="square" rtlCol="0">
            <a:spAutoFit/>
          </a:bodyPr>
          <a:lstStyle/>
          <a:p>
            <a:r>
              <a:rPr lang="nl-NL" sz="1600" b="1" dirty="0" smtClean="0">
                <a:solidFill>
                  <a:schemeClr val="bg1"/>
                </a:solidFill>
              </a:rPr>
              <a:t>A.</a:t>
            </a:r>
          </a:p>
          <a:p>
            <a:r>
              <a:rPr lang="nl-NL" sz="1600" dirty="0" smtClean="0">
                <a:solidFill>
                  <a:schemeClr val="bg1"/>
                </a:solidFill>
              </a:rPr>
              <a:t>Starting med.: D30, 1dos/24hrs</a:t>
            </a:r>
          </a:p>
          <a:p>
            <a:endParaRPr lang="nl-NL" sz="1600" dirty="0" smtClean="0">
              <a:solidFill>
                <a:schemeClr val="bg1"/>
              </a:solidFill>
            </a:endParaRPr>
          </a:p>
          <a:p>
            <a:r>
              <a:rPr lang="nl-NL" sz="1600" b="1" dirty="0" smtClean="0">
                <a:solidFill>
                  <a:schemeClr val="bg1"/>
                </a:solidFill>
              </a:rPr>
              <a:t>B.</a:t>
            </a:r>
            <a:r>
              <a:rPr lang="nl-NL" sz="1600" dirty="0" smtClean="0">
                <a:solidFill>
                  <a:schemeClr val="bg1"/>
                </a:solidFill>
              </a:rPr>
              <a:t> </a:t>
            </a:r>
            <a:r>
              <a:rPr lang="nl-NL" sz="1600" b="1" dirty="0">
                <a:solidFill>
                  <a:schemeClr val="accent2"/>
                </a:solidFill>
              </a:rPr>
              <a:t>(</a:t>
            </a:r>
            <a:r>
              <a:rPr lang="nl-NL" sz="1600" b="1" dirty="0"/>
              <a:t>&lt;</a:t>
            </a:r>
            <a:r>
              <a:rPr lang="nl-NL" sz="1600" b="1" dirty="0">
                <a:solidFill>
                  <a:schemeClr val="accent2"/>
                </a:solidFill>
              </a:rPr>
              <a:t>) </a:t>
            </a:r>
            <a:r>
              <a:rPr lang="nl-NL" sz="1600" dirty="0">
                <a:solidFill>
                  <a:schemeClr val="bg1"/>
                </a:solidFill>
              </a:rPr>
              <a:t>AB</a:t>
            </a:r>
            <a:endParaRPr lang="nl-NL" sz="1600" dirty="0" smtClean="0">
              <a:solidFill>
                <a:schemeClr val="bg1"/>
              </a:solidFill>
            </a:endParaRPr>
          </a:p>
          <a:p>
            <a:r>
              <a:rPr lang="nl-NL" sz="1600" dirty="0" smtClean="0">
                <a:solidFill>
                  <a:schemeClr val="bg1"/>
                </a:solidFill>
              </a:rPr>
              <a:t>Stop med.: wait for 10-14 days</a:t>
            </a:r>
          </a:p>
          <a:p>
            <a:endParaRPr lang="nl-NL" sz="1600" dirty="0" smtClean="0">
              <a:solidFill>
                <a:schemeClr val="bg1"/>
              </a:solidFill>
            </a:endParaRPr>
          </a:p>
          <a:p>
            <a:r>
              <a:rPr lang="nl-NL" sz="1600" b="1" dirty="0" smtClean="0">
                <a:solidFill>
                  <a:schemeClr val="bg1"/>
                </a:solidFill>
              </a:rPr>
              <a:t>C. </a:t>
            </a:r>
            <a:r>
              <a:rPr lang="nl-NL" sz="1600" b="1" dirty="0" smtClean="0">
                <a:solidFill>
                  <a:schemeClr val="accent6"/>
                </a:solidFill>
              </a:rPr>
              <a:t>(</a:t>
            </a:r>
            <a:r>
              <a:rPr lang="nl-NL" sz="1600" b="1" dirty="0" smtClean="0"/>
              <a:t>&gt;</a:t>
            </a:r>
            <a:r>
              <a:rPr lang="nl-NL" sz="1600" b="1" dirty="0" smtClean="0">
                <a:solidFill>
                  <a:schemeClr val="accent6"/>
                </a:solidFill>
              </a:rPr>
              <a:t>) </a:t>
            </a:r>
            <a:r>
              <a:rPr lang="nl-NL" sz="1600" dirty="0">
                <a:solidFill>
                  <a:schemeClr val="bg1"/>
                </a:solidFill>
              </a:rPr>
              <a:t>B</a:t>
            </a:r>
            <a:r>
              <a:rPr lang="nl-NL" sz="1600" dirty="0" smtClean="0">
                <a:solidFill>
                  <a:schemeClr val="bg1"/>
                </a:solidFill>
              </a:rPr>
              <a:t>C</a:t>
            </a:r>
          </a:p>
          <a:p>
            <a:r>
              <a:rPr lang="nl-NL" sz="1600" dirty="0" smtClean="0">
                <a:solidFill>
                  <a:schemeClr val="bg1"/>
                </a:solidFill>
              </a:rPr>
              <a:t>Back and staying on </a:t>
            </a:r>
            <a:r>
              <a:rPr lang="nl-NL" sz="1600" dirty="0">
                <a:solidFill>
                  <a:schemeClr val="bg1"/>
                </a:solidFill>
              </a:rPr>
              <a:t>‘</a:t>
            </a:r>
            <a:r>
              <a:rPr lang="nl-NL" sz="1600" dirty="0" smtClean="0">
                <a:solidFill>
                  <a:schemeClr val="bg1"/>
                </a:solidFill>
              </a:rPr>
              <a:t>A-level’? </a:t>
            </a:r>
          </a:p>
          <a:p>
            <a:r>
              <a:rPr lang="nl-NL" sz="1600" dirty="0" smtClean="0">
                <a:solidFill>
                  <a:schemeClr val="bg1"/>
                </a:solidFill>
              </a:rPr>
              <a:t>No </a:t>
            </a:r>
            <a:r>
              <a:rPr lang="nl-NL" sz="1600" b="1" dirty="0" smtClean="0">
                <a:solidFill>
                  <a:schemeClr val="accent6"/>
                </a:solidFill>
              </a:rPr>
              <a:t>(</a:t>
            </a:r>
            <a:r>
              <a:rPr lang="nl-NL" sz="1600" b="1" dirty="0" smtClean="0"/>
              <a:t>&gt;</a:t>
            </a:r>
            <a:r>
              <a:rPr lang="nl-NL" sz="1600" b="1" dirty="0" smtClean="0">
                <a:solidFill>
                  <a:schemeClr val="accent6"/>
                </a:solidFill>
              </a:rPr>
              <a:t>) </a:t>
            </a:r>
            <a:r>
              <a:rPr lang="nl-NL" sz="1600" dirty="0" smtClean="0">
                <a:solidFill>
                  <a:schemeClr val="bg1"/>
                </a:solidFill>
              </a:rPr>
              <a:t>of GWB during AB? </a:t>
            </a:r>
          </a:p>
          <a:p>
            <a:r>
              <a:rPr lang="nl-NL" sz="1600" dirty="0" smtClean="0">
                <a:solidFill>
                  <a:schemeClr val="bg1"/>
                </a:solidFill>
              </a:rPr>
              <a:t>New RD: neigbour remedy! </a:t>
            </a:r>
          </a:p>
          <a:p>
            <a:endParaRPr lang="nl-NL" sz="1600" b="1" dirty="0">
              <a:solidFill>
                <a:schemeClr val="bg1"/>
              </a:solidFill>
            </a:endParaRPr>
          </a:p>
          <a:p>
            <a:r>
              <a:rPr lang="nl-NL" sz="1600" b="1" dirty="0" smtClean="0">
                <a:solidFill>
                  <a:schemeClr val="bg1"/>
                </a:solidFill>
              </a:rPr>
              <a:t>C. </a:t>
            </a:r>
            <a:r>
              <a:rPr lang="nl-NL" sz="1600" b="1" dirty="0">
                <a:solidFill>
                  <a:schemeClr val="accent6"/>
                </a:solidFill>
              </a:rPr>
              <a:t>(</a:t>
            </a:r>
            <a:r>
              <a:rPr lang="nl-NL" sz="1600" b="1" dirty="0"/>
              <a:t>&gt;</a:t>
            </a:r>
            <a:r>
              <a:rPr lang="nl-NL" sz="1600" b="1" dirty="0">
                <a:solidFill>
                  <a:schemeClr val="accent6"/>
                </a:solidFill>
              </a:rPr>
              <a:t>) </a:t>
            </a:r>
            <a:r>
              <a:rPr lang="nl-NL" sz="1600" dirty="0">
                <a:solidFill>
                  <a:schemeClr val="bg1"/>
                </a:solidFill>
              </a:rPr>
              <a:t>B</a:t>
            </a:r>
            <a:r>
              <a:rPr lang="nl-NL" sz="1600" dirty="0" smtClean="0">
                <a:solidFill>
                  <a:schemeClr val="bg1"/>
                </a:solidFill>
              </a:rPr>
              <a:t>D</a:t>
            </a:r>
            <a:endParaRPr lang="nl-NL" sz="1600" dirty="0">
              <a:solidFill>
                <a:schemeClr val="bg1"/>
              </a:solidFill>
            </a:endParaRPr>
          </a:p>
          <a:p>
            <a:r>
              <a:rPr lang="nl-NL" sz="1600" dirty="0" smtClean="0">
                <a:solidFill>
                  <a:schemeClr val="bg1"/>
                </a:solidFill>
              </a:rPr>
              <a:t>Back on but continuing beyond ‘</a:t>
            </a:r>
            <a:r>
              <a:rPr lang="nl-NL" sz="1600" dirty="0">
                <a:solidFill>
                  <a:schemeClr val="bg1"/>
                </a:solidFill>
              </a:rPr>
              <a:t>A-level</a:t>
            </a:r>
            <a:r>
              <a:rPr lang="nl-NL" sz="1600" dirty="0" smtClean="0">
                <a:solidFill>
                  <a:schemeClr val="bg1"/>
                </a:solidFill>
              </a:rPr>
              <a:t>’? </a:t>
            </a:r>
            <a:r>
              <a:rPr lang="nl-NL" sz="1600" b="1" dirty="0" smtClean="0">
                <a:solidFill>
                  <a:schemeClr val="accent6"/>
                </a:solidFill>
              </a:rPr>
              <a:t>(</a:t>
            </a:r>
            <a:r>
              <a:rPr lang="nl-NL" sz="1600" b="1" dirty="0" smtClean="0"/>
              <a:t>&gt;</a:t>
            </a:r>
            <a:r>
              <a:rPr lang="nl-NL" sz="1600" b="1" dirty="0" smtClean="0">
                <a:solidFill>
                  <a:schemeClr val="accent6"/>
                </a:solidFill>
              </a:rPr>
              <a:t>) </a:t>
            </a:r>
            <a:r>
              <a:rPr lang="nl-NL" sz="1600" dirty="0">
                <a:solidFill>
                  <a:schemeClr val="bg1"/>
                </a:solidFill>
              </a:rPr>
              <a:t>of GWB during </a:t>
            </a:r>
            <a:r>
              <a:rPr lang="nl-NL" sz="1600" dirty="0" smtClean="0">
                <a:solidFill>
                  <a:schemeClr val="bg1"/>
                </a:solidFill>
              </a:rPr>
              <a:t>AB? </a:t>
            </a:r>
            <a:endParaRPr lang="nl-NL" sz="1600" dirty="0">
              <a:solidFill>
                <a:schemeClr val="bg1"/>
              </a:solidFill>
            </a:endParaRPr>
          </a:p>
          <a:p>
            <a:r>
              <a:rPr lang="nl-NL" sz="1600" dirty="0" smtClean="0">
                <a:solidFill>
                  <a:schemeClr val="bg1"/>
                </a:solidFill>
              </a:rPr>
              <a:t>Waiting until </a:t>
            </a:r>
            <a:r>
              <a:rPr lang="nl-NL" sz="1600" b="1" dirty="0" smtClean="0">
                <a:solidFill>
                  <a:schemeClr val="accent6"/>
                </a:solidFill>
              </a:rPr>
              <a:t>(</a:t>
            </a:r>
            <a:r>
              <a:rPr lang="nl-NL" sz="1600" b="1" dirty="0" smtClean="0"/>
              <a:t>&gt;</a:t>
            </a:r>
            <a:r>
              <a:rPr lang="nl-NL" sz="1600" b="1" dirty="0" smtClean="0">
                <a:solidFill>
                  <a:schemeClr val="accent6"/>
                </a:solidFill>
              </a:rPr>
              <a:t>) </a:t>
            </a:r>
            <a:r>
              <a:rPr lang="nl-NL" sz="1600" dirty="0" smtClean="0">
                <a:solidFill>
                  <a:schemeClr val="bg1"/>
                </a:solidFill>
              </a:rPr>
              <a:t>stagnates</a:t>
            </a:r>
          </a:p>
          <a:p>
            <a:endParaRPr lang="nl-NL" sz="1600" dirty="0">
              <a:solidFill>
                <a:schemeClr val="bg1"/>
              </a:solidFill>
            </a:endParaRPr>
          </a:p>
          <a:p>
            <a:r>
              <a:rPr lang="nl-NL" sz="1600" b="1" dirty="0" smtClean="0">
                <a:solidFill>
                  <a:schemeClr val="bg1"/>
                </a:solidFill>
              </a:rPr>
              <a:t>D.</a:t>
            </a:r>
            <a:r>
              <a:rPr lang="nl-NL" sz="1600" b="1" dirty="0">
                <a:solidFill>
                  <a:schemeClr val="accent6"/>
                </a:solidFill>
              </a:rPr>
              <a:t> </a:t>
            </a:r>
            <a:endParaRPr lang="nl-NL" sz="1600" b="1" dirty="0" smtClean="0">
              <a:solidFill>
                <a:schemeClr val="accent6"/>
              </a:solidFill>
            </a:endParaRPr>
          </a:p>
          <a:p>
            <a:r>
              <a:rPr lang="nl-NL" sz="1600" b="1" dirty="0" smtClean="0">
                <a:solidFill>
                  <a:schemeClr val="accent6"/>
                </a:solidFill>
              </a:rPr>
              <a:t>(</a:t>
            </a:r>
            <a:r>
              <a:rPr lang="nl-NL" sz="1600" b="1" dirty="0" smtClean="0"/>
              <a:t>&gt;</a:t>
            </a:r>
            <a:r>
              <a:rPr lang="nl-NL" sz="1600" b="1" dirty="0" smtClean="0">
                <a:solidFill>
                  <a:schemeClr val="accent6"/>
                </a:solidFill>
              </a:rPr>
              <a:t>) </a:t>
            </a:r>
            <a:r>
              <a:rPr lang="nl-NL" sz="1600" dirty="0" smtClean="0">
                <a:solidFill>
                  <a:schemeClr val="bg1"/>
                </a:solidFill>
              </a:rPr>
              <a:t>BD stagnates: Higher potency (e.g. D200) 1 dose, guided by the patients reactions.</a:t>
            </a:r>
          </a:p>
          <a:p>
            <a:endParaRPr lang="nl-NL" sz="1600" dirty="0" smtClean="0">
              <a:solidFill>
                <a:schemeClr val="bg1"/>
              </a:solidFill>
            </a:endParaRPr>
          </a:p>
        </p:txBody>
      </p:sp>
    </p:spTree>
    <p:extLst>
      <p:ext uri="{BB962C8B-B14F-4D97-AF65-F5344CB8AC3E}">
        <p14:creationId xmlns="" xmlns:p14="http://schemas.microsoft.com/office/powerpoint/2010/main" val="1430428349"/>
      </p:ext>
    </p:extLst>
  </p:cSld>
  <p:clrMapOvr>
    <a:masterClrMapping/>
  </p:clrMapOvr>
  <p:transition>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7D3F58-F788-47E5-B4A0-6BE557486C3E}"/>
              </a:ext>
            </a:extLst>
          </p:cNvPr>
          <p:cNvSpPr>
            <a:spLocks noGrp="1"/>
          </p:cNvSpPr>
          <p:nvPr>
            <p:ph type="title"/>
          </p:nvPr>
        </p:nvSpPr>
        <p:spPr/>
        <p:txBody>
          <a:bodyPr/>
          <a:lstStyle/>
          <a:p>
            <a:r>
              <a:rPr lang="nl-NL" sz="2000" b="1" dirty="0">
                <a:solidFill>
                  <a:srgbClr val="FFFF00"/>
                </a:solidFill>
                <a:latin typeface="Calibri" charset="0"/>
                <a:ea typeface="Calibri" charset="0"/>
                <a:cs typeface="Calibri" charset="0"/>
              </a:rPr>
              <a:t>8. Nux vomica</a:t>
            </a:r>
          </a:p>
        </p:txBody>
      </p:sp>
      <p:sp>
        <p:nvSpPr>
          <p:cNvPr id="3" name="Content Placeholder 2">
            <a:extLst>
              <a:ext uri="{FF2B5EF4-FFF2-40B4-BE49-F238E27FC236}">
                <a16:creationId xmlns:a16="http://schemas.microsoft.com/office/drawing/2014/main" xmlns="" id="{4B1A8953-A766-43F8-BF8D-4D16A903EB0F}"/>
              </a:ext>
            </a:extLst>
          </p:cNvPr>
          <p:cNvSpPr>
            <a:spLocks noGrp="1"/>
          </p:cNvSpPr>
          <p:nvPr>
            <p:ph idx="1"/>
          </p:nvPr>
        </p:nvSpPr>
        <p:spPr>
          <a:xfrm>
            <a:off x="646111" y="945165"/>
            <a:ext cx="10894726" cy="5528930"/>
          </a:xfrm>
        </p:spPr>
        <p:txBody>
          <a:bodyPr>
            <a:normAutofit fontScale="92500" lnSpcReduction="20000"/>
          </a:bodyPr>
          <a:lstStyle/>
          <a:p>
            <a:pPr marL="0" indent="0">
              <a:lnSpc>
                <a:spcPct val="110000"/>
              </a:lnSpc>
              <a:buNone/>
            </a:pPr>
            <a:r>
              <a:rPr lang="en-US" sz="2100" b="1" dirty="0" smtClean="0">
                <a:solidFill>
                  <a:srgbClr val="FFFF00"/>
                </a:solidFill>
                <a:latin typeface="Calibri" charset="0"/>
                <a:ea typeface="Calibri" charset="0"/>
                <a:cs typeface="Calibri" charset="0"/>
              </a:rPr>
              <a:t>Breed</a:t>
            </a:r>
            <a:r>
              <a:rPr lang="en-US" sz="2100" b="1" dirty="0" smtClean="0">
                <a:latin typeface="Calibri" charset="0"/>
                <a:ea typeface="Calibri" charset="0"/>
                <a:cs typeface="Calibri" charset="0"/>
              </a:rPr>
              <a:t/>
            </a:r>
            <a:br>
              <a:rPr lang="en-US" sz="2100" b="1" dirty="0" smtClean="0">
                <a:latin typeface="Calibri" charset="0"/>
                <a:ea typeface="Calibri" charset="0"/>
                <a:cs typeface="Calibri" charset="0"/>
              </a:rPr>
            </a:br>
            <a:r>
              <a:rPr lang="en-US" sz="2100" dirty="0" smtClean="0">
                <a:latin typeface="Calibri" charset="0"/>
                <a:ea typeface="Calibri" charset="0"/>
                <a:cs typeface="Calibri" charset="0"/>
              </a:rPr>
              <a:t>Nux </a:t>
            </a:r>
            <a:r>
              <a:rPr lang="en-US" sz="2100" dirty="0">
                <a:latin typeface="Calibri" charset="0"/>
                <a:ea typeface="Calibri" charset="0"/>
                <a:cs typeface="Calibri" charset="0"/>
              </a:rPr>
              <a:t>vomica types are found in all breeds. These are particularly stress-</a:t>
            </a:r>
            <a:r>
              <a:rPr lang="en-US" sz="2100" b="1" dirty="0">
                <a:solidFill>
                  <a:schemeClr val="accent1">
                    <a:lumMod val="20000"/>
                    <a:lumOff val="80000"/>
                  </a:schemeClr>
                </a:solidFill>
                <a:latin typeface="Calibri" charset="0"/>
                <a:ea typeface="Calibri" charset="0"/>
                <a:cs typeface="Calibri" charset="0"/>
              </a:rPr>
              <a:t>sensitive types</a:t>
            </a:r>
            <a:r>
              <a:rPr lang="en-US" sz="2100" dirty="0">
                <a:latin typeface="Calibri" charset="0"/>
                <a:ea typeface="Calibri" charset="0"/>
                <a:cs typeface="Calibri" charset="0"/>
              </a:rPr>
              <a:t>. We see them regularly </a:t>
            </a:r>
            <a:r>
              <a:rPr lang="en-US" sz="2100" dirty="0" smtClean="0">
                <a:latin typeface="Calibri" charset="0"/>
                <a:ea typeface="Calibri" charset="0"/>
                <a:cs typeface="Calibri" charset="0"/>
              </a:rPr>
              <a:t>with </a:t>
            </a:r>
            <a:r>
              <a:rPr lang="en-US" sz="2100" dirty="0">
                <a:latin typeface="Calibri" charset="0"/>
                <a:ea typeface="Calibri" charset="0"/>
                <a:cs typeface="Calibri" charset="0"/>
              </a:rPr>
              <a:t>Shepherds and S</a:t>
            </a:r>
            <a:r>
              <a:rPr lang="en-US" sz="2100" dirty="0" smtClean="0">
                <a:latin typeface="Calibri" charset="0"/>
                <a:ea typeface="Calibri" charset="0"/>
                <a:cs typeface="Calibri" charset="0"/>
              </a:rPr>
              <a:t>hepherd-types</a:t>
            </a:r>
            <a:r>
              <a:rPr lang="en-US" sz="2100" dirty="0">
                <a:latin typeface="Calibri" charset="0"/>
                <a:ea typeface="Calibri" charset="0"/>
                <a:cs typeface="Calibri" charset="0"/>
              </a:rPr>
              <a:t>. </a:t>
            </a:r>
          </a:p>
          <a:p>
            <a:pPr marL="0" indent="0">
              <a:lnSpc>
                <a:spcPct val="110000"/>
              </a:lnSpc>
              <a:buNone/>
            </a:pPr>
            <a:r>
              <a:rPr lang="en-US" sz="2100" b="1" dirty="0">
                <a:solidFill>
                  <a:srgbClr val="FFFF00"/>
                </a:solidFill>
                <a:latin typeface="Calibri" charset="0"/>
                <a:ea typeface="Calibri" charset="0"/>
                <a:cs typeface="Calibri" charset="0"/>
              </a:rPr>
              <a:t>Place in the </a:t>
            </a:r>
            <a:r>
              <a:rPr lang="en-US" sz="2100" b="1" dirty="0" smtClean="0">
                <a:solidFill>
                  <a:srgbClr val="FFFF00"/>
                </a:solidFill>
                <a:latin typeface="Calibri" charset="0"/>
                <a:ea typeface="Calibri" charset="0"/>
                <a:cs typeface="Calibri" charset="0"/>
              </a:rPr>
              <a:t>hierarchy</a:t>
            </a:r>
            <a:r>
              <a:rPr lang="en-US" sz="2100" b="1" dirty="0" smtClean="0">
                <a:latin typeface="Calibri" charset="0"/>
                <a:ea typeface="Calibri" charset="0"/>
                <a:cs typeface="Calibri" charset="0"/>
              </a:rPr>
              <a:t/>
            </a:r>
            <a:br>
              <a:rPr lang="en-US" sz="2100" b="1" dirty="0" smtClean="0">
                <a:latin typeface="Calibri" charset="0"/>
                <a:ea typeface="Calibri" charset="0"/>
                <a:cs typeface="Calibri" charset="0"/>
              </a:rPr>
            </a:br>
            <a:r>
              <a:rPr lang="en-US" sz="2100" b="1" dirty="0" smtClean="0">
                <a:solidFill>
                  <a:schemeClr val="accent1">
                    <a:lumMod val="20000"/>
                    <a:lumOff val="80000"/>
                  </a:schemeClr>
                </a:solidFill>
                <a:latin typeface="Calibri" charset="0"/>
                <a:ea typeface="Calibri" charset="0"/>
                <a:cs typeface="Calibri" charset="0"/>
              </a:rPr>
              <a:t>Submissive male</a:t>
            </a:r>
            <a:r>
              <a:rPr lang="en-US" sz="2100" b="1" dirty="0">
                <a:solidFill>
                  <a:schemeClr val="accent1">
                    <a:lumMod val="20000"/>
                    <a:lumOff val="80000"/>
                  </a:schemeClr>
                </a:solidFill>
                <a:latin typeface="Calibri" charset="0"/>
                <a:ea typeface="Calibri" charset="0"/>
                <a:cs typeface="Calibri" charset="0"/>
              </a:rPr>
              <a:t>, </a:t>
            </a:r>
            <a:r>
              <a:rPr lang="en-US" sz="2100" b="1" dirty="0" smtClean="0">
                <a:solidFill>
                  <a:schemeClr val="accent1">
                    <a:lumMod val="20000"/>
                    <a:lumOff val="80000"/>
                  </a:schemeClr>
                </a:solidFill>
                <a:latin typeface="Calibri" charset="0"/>
                <a:ea typeface="Calibri" charset="0"/>
                <a:cs typeface="Calibri" charset="0"/>
              </a:rPr>
              <a:t>hierarchically just </a:t>
            </a:r>
            <a:r>
              <a:rPr lang="en-US" sz="2100" b="1" dirty="0">
                <a:solidFill>
                  <a:schemeClr val="accent1">
                    <a:lumMod val="20000"/>
                    <a:lumOff val="80000"/>
                  </a:schemeClr>
                </a:solidFill>
                <a:latin typeface="Calibri" charset="0"/>
                <a:ea typeface="Calibri" charset="0"/>
                <a:cs typeface="Calibri" charset="0"/>
              </a:rPr>
              <a:t>below the average. </a:t>
            </a:r>
            <a:r>
              <a:rPr lang="en-US" sz="2100" b="1" dirty="0" smtClean="0">
                <a:solidFill>
                  <a:schemeClr val="accent1">
                    <a:lumMod val="20000"/>
                    <a:lumOff val="80000"/>
                  </a:schemeClr>
                </a:solidFill>
                <a:latin typeface="Calibri" charset="0"/>
                <a:ea typeface="Calibri" charset="0"/>
                <a:cs typeface="Calibri" charset="0"/>
              </a:rPr>
              <a:t>Female is more dominant</a:t>
            </a:r>
            <a:r>
              <a:rPr lang="en-US" sz="2100" b="1" dirty="0">
                <a:solidFill>
                  <a:schemeClr val="accent1">
                    <a:lumMod val="20000"/>
                    <a:lumOff val="80000"/>
                  </a:schemeClr>
                </a:solidFill>
                <a:latin typeface="Calibri" charset="0"/>
                <a:ea typeface="Calibri" charset="0"/>
                <a:cs typeface="Calibri" charset="0"/>
              </a:rPr>
              <a:t>, slightly above the average</a:t>
            </a:r>
          </a:p>
          <a:p>
            <a:pPr marL="0" indent="0">
              <a:lnSpc>
                <a:spcPct val="110000"/>
              </a:lnSpc>
              <a:buNone/>
            </a:pPr>
            <a:r>
              <a:rPr lang="en-US" sz="2100" b="1" dirty="0" smtClean="0">
                <a:solidFill>
                  <a:srgbClr val="FFFF00"/>
                </a:solidFill>
                <a:latin typeface="Calibri" charset="0"/>
                <a:ea typeface="Calibri" charset="0"/>
                <a:cs typeface="Calibri" charset="0"/>
              </a:rPr>
              <a:t>Behaviour</a:t>
            </a:r>
            <a:r>
              <a:rPr lang="en-US" sz="2100" b="1" dirty="0">
                <a:latin typeface="Calibri" charset="0"/>
                <a:ea typeface="Calibri" charset="0"/>
                <a:cs typeface="Calibri" charset="0"/>
              </a:rPr>
              <a:t/>
            </a:r>
            <a:br>
              <a:rPr lang="en-US" sz="2100" b="1" dirty="0">
                <a:latin typeface="Calibri" charset="0"/>
                <a:ea typeface="Calibri" charset="0"/>
                <a:cs typeface="Calibri" charset="0"/>
              </a:rPr>
            </a:br>
            <a:r>
              <a:rPr lang="en-US" sz="2100" dirty="0" smtClean="0">
                <a:latin typeface="Calibri" charset="0"/>
                <a:ea typeface="Calibri" charset="0"/>
                <a:cs typeface="Calibri" charset="0"/>
              </a:rPr>
              <a:t>The </a:t>
            </a:r>
            <a:r>
              <a:rPr lang="en-US" sz="2100" dirty="0">
                <a:latin typeface="Calibri" charset="0"/>
                <a:ea typeface="Calibri" charset="0"/>
                <a:cs typeface="Calibri" charset="0"/>
              </a:rPr>
              <a:t>red thread through the Nux vomica image is a lowered threshold, so </a:t>
            </a:r>
            <a:r>
              <a:rPr lang="en-US" sz="2100" dirty="0" smtClean="0">
                <a:latin typeface="Calibri" charset="0"/>
                <a:ea typeface="Calibri" charset="0"/>
                <a:cs typeface="Calibri" charset="0"/>
              </a:rPr>
              <a:t>that </a:t>
            </a:r>
            <a:r>
              <a:rPr lang="en-US" sz="2100" b="1" dirty="0" smtClean="0">
                <a:solidFill>
                  <a:schemeClr val="accent2">
                    <a:lumMod val="20000"/>
                    <a:lumOff val="80000"/>
                  </a:schemeClr>
                </a:solidFill>
                <a:latin typeface="Calibri" charset="0"/>
                <a:ea typeface="Calibri" charset="0"/>
                <a:cs typeface="Calibri" charset="0"/>
              </a:rPr>
              <a:t>external</a:t>
            </a:r>
            <a:r>
              <a:rPr lang="en-US" sz="2100" dirty="0">
                <a:latin typeface="Calibri" charset="0"/>
                <a:ea typeface="Calibri" charset="0"/>
                <a:cs typeface="Calibri" charset="0"/>
              </a:rPr>
              <a:t> </a:t>
            </a:r>
            <a:r>
              <a:rPr lang="en-US" sz="2100" b="1" dirty="0" smtClean="0">
                <a:solidFill>
                  <a:schemeClr val="accent1">
                    <a:lumMod val="20000"/>
                    <a:lumOff val="80000"/>
                  </a:schemeClr>
                </a:solidFill>
                <a:latin typeface="Calibri" charset="0"/>
                <a:ea typeface="Calibri" charset="0"/>
                <a:cs typeface="Calibri" charset="0"/>
              </a:rPr>
              <a:t>(sensory</a:t>
            </a:r>
            <a:r>
              <a:rPr lang="en-US" sz="2100" b="1" dirty="0">
                <a:solidFill>
                  <a:schemeClr val="accent1">
                    <a:lumMod val="20000"/>
                    <a:lumOff val="80000"/>
                  </a:schemeClr>
                </a:solidFill>
                <a:latin typeface="Calibri" charset="0"/>
                <a:ea typeface="Calibri" charset="0"/>
                <a:cs typeface="Calibri" charset="0"/>
              </a:rPr>
              <a:t>) stimuli </a:t>
            </a:r>
            <a:r>
              <a:rPr lang="en-US" sz="2100" dirty="0" smtClean="0">
                <a:latin typeface="Calibri" charset="0"/>
                <a:ea typeface="Calibri" charset="0"/>
                <a:cs typeface="Calibri" charset="0"/>
              </a:rPr>
              <a:t>cause </a:t>
            </a:r>
            <a:r>
              <a:rPr lang="en-US" sz="2100" b="1" dirty="0">
                <a:solidFill>
                  <a:schemeClr val="accent1">
                    <a:lumMod val="20000"/>
                    <a:lumOff val="80000"/>
                  </a:schemeClr>
                </a:solidFill>
                <a:latin typeface="Calibri" charset="0"/>
                <a:ea typeface="Calibri" charset="0"/>
                <a:cs typeface="Calibri" charset="0"/>
              </a:rPr>
              <a:t>more </a:t>
            </a:r>
            <a:r>
              <a:rPr lang="en-US" sz="2100" b="1" dirty="0" smtClean="0">
                <a:solidFill>
                  <a:schemeClr val="accent1">
                    <a:lumMod val="20000"/>
                    <a:lumOff val="80000"/>
                  </a:schemeClr>
                </a:solidFill>
                <a:latin typeface="Calibri" charset="0"/>
                <a:ea typeface="Calibri" charset="0"/>
                <a:cs typeface="Calibri" charset="0"/>
              </a:rPr>
              <a:t>severe response than normal</a:t>
            </a:r>
            <a:r>
              <a:rPr lang="en-US" sz="2100" dirty="0" smtClean="0">
                <a:latin typeface="Calibri" charset="0"/>
                <a:ea typeface="Calibri" charset="0"/>
                <a:cs typeface="Calibri" charset="0"/>
              </a:rPr>
              <a:t>. </a:t>
            </a:r>
            <a:r>
              <a:rPr lang="en-US" sz="2100" dirty="0">
                <a:latin typeface="Calibri" charset="0"/>
                <a:ea typeface="Calibri" charset="0"/>
                <a:cs typeface="Calibri" charset="0"/>
              </a:rPr>
              <a:t>Scares easily, observes/watches </a:t>
            </a:r>
            <a:r>
              <a:rPr lang="en-US" sz="2100" dirty="0" smtClean="0">
                <a:latin typeface="Calibri" charset="0"/>
                <a:ea typeface="Calibri" charset="0"/>
                <a:cs typeface="Calibri" charset="0"/>
              </a:rPr>
              <a:t>excessively</a:t>
            </a:r>
            <a:r>
              <a:rPr lang="en-US" sz="2100" dirty="0">
                <a:latin typeface="Calibri" charset="0"/>
                <a:ea typeface="Calibri" charset="0"/>
                <a:cs typeface="Calibri" charset="0"/>
              </a:rPr>
              <a:t>, </a:t>
            </a:r>
            <a:r>
              <a:rPr lang="en-US" sz="2100" b="1" dirty="0">
                <a:solidFill>
                  <a:schemeClr val="accent1">
                    <a:lumMod val="20000"/>
                    <a:lumOff val="80000"/>
                  </a:schemeClr>
                </a:solidFill>
                <a:latin typeface="Calibri" charset="0"/>
                <a:ea typeface="Calibri" charset="0"/>
                <a:cs typeface="Calibri" charset="0"/>
              </a:rPr>
              <a:t>gobbles food down</a:t>
            </a:r>
            <a:r>
              <a:rPr lang="en-US" sz="2100" dirty="0">
                <a:latin typeface="Calibri" charset="0"/>
                <a:ea typeface="Calibri" charset="0"/>
                <a:cs typeface="Calibri" charset="0"/>
              </a:rPr>
              <a:t>, noisy/ barking and when push </a:t>
            </a:r>
            <a:r>
              <a:rPr lang="en-US" sz="2100" dirty="0" smtClean="0">
                <a:latin typeface="Calibri" charset="0"/>
                <a:ea typeface="Calibri" charset="0"/>
                <a:cs typeface="Calibri" charset="0"/>
              </a:rPr>
              <a:t>comes </a:t>
            </a:r>
            <a:r>
              <a:rPr lang="en-US" sz="2100" dirty="0">
                <a:latin typeface="Calibri" charset="0"/>
                <a:ea typeface="Calibri" charset="0"/>
                <a:cs typeface="Calibri" charset="0"/>
              </a:rPr>
              <a:t>to shove, he flees with his tail </a:t>
            </a:r>
            <a:r>
              <a:rPr lang="en-US" sz="2100" dirty="0" smtClean="0">
                <a:latin typeface="Calibri" charset="0"/>
                <a:ea typeface="Calibri" charset="0"/>
                <a:cs typeface="Calibri" charset="0"/>
              </a:rPr>
              <a:t>between </a:t>
            </a:r>
            <a:r>
              <a:rPr lang="en-US" sz="2100" dirty="0">
                <a:latin typeface="Calibri" charset="0"/>
                <a:ea typeface="Calibri" charset="0"/>
                <a:cs typeface="Calibri" charset="0"/>
              </a:rPr>
              <a:t>his legs (giant). Fear aggression with bite </a:t>
            </a:r>
            <a:r>
              <a:rPr lang="en-US" sz="2100" dirty="0" smtClean="0">
                <a:latin typeface="Calibri" charset="0"/>
                <a:ea typeface="Calibri" charset="0"/>
                <a:cs typeface="Calibri" charset="0"/>
              </a:rPr>
              <a:t>injury. </a:t>
            </a:r>
            <a:r>
              <a:rPr lang="en-US" sz="2100" b="1" dirty="0" smtClean="0">
                <a:solidFill>
                  <a:schemeClr val="accent1">
                    <a:lumMod val="20000"/>
                    <a:lumOff val="80000"/>
                  </a:schemeClr>
                </a:solidFill>
                <a:latin typeface="Calibri" charset="0"/>
                <a:ea typeface="Calibri" charset="0"/>
                <a:cs typeface="Calibri" charset="0"/>
              </a:rPr>
              <a:t>Attacks </a:t>
            </a:r>
            <a:r>
              <a:rPr lang="en-US" sz="2100" b="1" dirty="0">
                <a:solidFill>
                  <a:schemeClr val="accent1">
                    <a:lumMod val="20000"/>
                    <a:lumOff val="80000"/>
                  </a:schemeClr>
                </a:solidFill>
                <a:latin typeface="Calibri" charset="0"/>
                <a:ea typeface="Calibri" charset="0"/>
                <a:cs typeface="Calibri" charset="0"/>
              </a:rPr>
              <a:t>'from behind</a:t>
            </a:r>
            <a:r>
              <a:rPr lang="en-US" sz="2100" dirty="0">
                <a:latin typeface="Calibri" charset="0"/>
                <a:ea typeface="Calibri" charset="0"/>
                <a:cs typeface="Calibri" charset="0"/>
              </a:rPr>
              <a:t>' (♂), ‘from the front' (♀)</a:t>
            </a:r>
          </a:p>
          <a:p>
            <a:pPr marL="0" indent="0">
              <a:lnSpc>
                <a:spcPct val="110000"/>
              </a:lnSpc>
              <a:buNone/>
            </a:pPr>
            <a:r>
              <a:rPr lang="en-US" sz="2100" b="1" dirty="0" smtClean="0">
                <a:solidFill>
                  <a:srgbClr val="FFFF00"/>
                </a:solidFill>
                <a:latin typeface="Calibri" charset="0"/>
                <a:ea typeface="Calibri" charset="0"/>
                <a:cs typeface="Calibri" charset="0"/>
              </a:rPr>
              <a:t>Reason</a:t>
            </a:r>
            <a:r>
              <a:rPr lang="en-US" sz="2100" b="1" dirty="0" smtClean="0">
                <a:latin typeface="Calibri" charset="0"/>
                <a:ea typeface="Calibri" charset="0"/>
                <a:cs typeface="Calibri" charset="0"/>
              </a:rPr>
              <a:t/>
            </a:r>
            <a:br>
              <a:rPr lang="en-US" sz="2100" b="1" dirty="0" smtClean="0">
                <a:latin typeface="Calibri" charset="0"/>
                <a:ea typeface="Calibri" charset="0"/>
                <a:cs typeface="Calibri" charset="0"/>
              </a:rPr>
            </a:br>
            <a:r>
              <a:rPr lang="en-US" sz="2100" dirty="0" smtClean="0">
                <a:latin typeface="Calibri" charset="0"/>
                <a:ea typeface="Calibri" charset="0"/>
                <a:cs typeface="Calibri" charset="0"/>
              </a:rPr>
              <a:t>Fear</a:t>
            </a:r>
            <a:r>
              <a:rPr lang="en-US" sz="2100" dirty="0">
                <a:latin typeface="Calibri" charset="0"/>
                <a:ea typeface="Calibri" charset="0"/>
                <a:cs typeface="Calibri" charset="0"/>
              </a:rPr>
              <a:t>, shock, insecurity. The male translates that to barking, the bitch to dominant behavior (compare </a:t>
            </a:r>
            <a:r>
              <a:rPr lang="en-US" sz="2100" dirty="0" smtClean="0">
                <a:latin typeface="Calibri" charset="0"/>
                <a:ea typeface="Calibri" charset="0"/>
                <a:cs typeface="Calibri" charset="0"/>
              </a:rPr>
              <a:t>Lycopodium </a:t>
            </a:r>
            <a:r>
              <a:rPr lang="en-US" sz="2100" dirty="0">
                <a:latin typeface="Calibri" charset="0"/>
                <a:ea typeface="Calibri" charset="0"/>
                <a:cs typeface="Calibri" charset="0"/>
              </a:rPr>
              <a:t>clavatum). </a:t>
            </a:r>
            <a:r>
              <a:rPr lang="en-US" sz="2100" dirty="0" smtClean="0">
                <a:latin typeface="Calibri" charset="0"/>
                <a:ea typeface="Calibri" charset="0"/>
                <a:cs typeface="Calibri" charset="0"/>
              </a:rPr>
              <a:t>Caused by </a:t>
            </a:r>
            <a:r>
              <a:rPr lang="en-US" sz="2100" b="1" dirty="0" smtClean="0">
                <a:solidFill>
                  <a:schemeClr val="accent2">
                    <a:lumMod val="20000"/>
                    <a:lumOff val="80000"/>
                  </a:schemeClr>
                </a:solidFill>
                <a:latin typeface="Calibri" charset="0"/>
                <a:ea typeface="Calibri" charset="0"/>
                <a:cs typeface="Calibri" charset="0"/>
              </a:rPr>
              <a:t>(</a:t>
            </a:r>
            <a:r>
              <a:rPr lang="en-US" sz="2100" b="1" dirty="0">
                <a:solidFill>
                  <a:schemeClr val="accent2">
                    <a:lumMod val="20000"/>
                    <a:lumOff val="80000"/>
                  </a:schemeClr>
                </a:solidFill>
                <a:latin typeface="Calibri" charset="0"/>
                <a:ea typeface="Calibri" charset="0"/>
                <a:cs typeface="Calibri" charset="0"/>
              </a:rPr>
              <a:t>specific) </a:t>
            </a:r>
            <a:r>
              <a:rPr lang="en-US" sz="2100" b="1" dirty="0">
                <a:solidFill>
                  <a:schemeClr val="accent1">
                    <a:lumMod val="20000"/>
                    <a:lumOff val="80000"/>
                  </a:schemeClr>
                </a:solidFill>
                <a:latin typeface="Calibri" charset="0"/>
                <a:ea typeface="Calibri" charset="0"/>
                <a:cs typeface="Calibri" charset="0"/>
              </a:rPr>
              <a:t>psychotraumatic experiences</a:t>
            </a:r>
            <a:r>
              <a:rPr lang="en-US" sz="2100" dirty="0">
                <a:latin typeface="Calibri" charset="0"/>
                <a:ea typeface="Calibri" charset="0"/>
                <a:cs typeface="Calibri" charset="0"/>
              </a:rPr>
              <a:t>. </a:t>
            </a:r>
            <a:r>
              <a:rPr lang="en-US" sz="2100" b="1" dirty="0">
                <a:solidFill>
                  <a:schemeClr val="accent1">
                    <a:lumMod val="20000"/>
                    <a:lumOff val="80000"/>
                  </a:schemeClr>
                </a:solidFill>
                <a:latin typeface="Calibri" charset="0"/>
                <a:ea typeface="Calibri" charset="0"/>
                <a:cs typeface="Calibri" charset="0"/>
              </a:rPr>
              <a:t>Specific causes referring </a:t>
            </a:r>
            <a:r>
              <a:rPr lang="en-US" sz="2100" b="1" dirty="0" smtClean="0">
                <a:solidFill>
                  <a:schemeClr val="accent1">
                    <a:lumMod val="20000"/>
                    <a:lumOff val="80000"/>
                  </a:schemeClr>
                </a:solidFill>
                <a:latin typeface="Calibri" charset="0"/>
                <a:ea typeface="Calibri" charset="0"/>
                <a:cs typeface="Calibri" charset="0"/>
              </a:rPr>
              <a:t>t</a:t>
            </a:r>
            <a:r>
              <a:rPr lang="en-US" sz="2100" dirty="0" smtClean="0">
                <a:solidFill>
                  <a:schemeClr val="accent1">
                    <a:lumMod val="20000"/>
                    <a:lumOff val="80000"/>
                  </a:schemeClr>
                </a:solidFill>
                <a:latin typeface="Calibri" charset="0"/>
                <a:ea typeface="Calibri" charset="0"/>
                <a:cs typeface="Calibri" charset="0"/>
              </a:rPr>
              <a:t>o</a:t>
            </a:r>
            <a:r>
              <a:rPr lang="en-US" sz="2100" dirty="0" smtClean="0">
                <a:latin typeface="Calibri" charset="0"/>
                <a:ea typeface="Calibri" charset="0"/>
                <a:cs typeface="Calibri" charset="0"/>
              </a:rPr>
              <a:t>: e.g. frightened </a:t>
            </a:r>
            <a:r>
              <a:rPr lang="en-US" sz="2100" dirty="0">
                <a:latin typeface="Calibri" charset="0"/>
                <a:ea typeface="Calibri" charset="0"/>
                <a:cs typeface="Calibri" charset="0"/>
              </a:rPr>
              <a:t>from the noise of an airplane, then only scared for that particular sound.</a:t>
            </a:r>
          </a:p>
          <a:p>
            <a:pPr marL="0" indent="0">
              <a:lnSpc>
                <a:spcPct val="110000"/>
              </a:lnSpc>
              <a:buNone/>
            </a:pPr>
            <a:r>
              <a:rPr lang="en-US" sz="2100" b="1" dirty="0">
                <a:solidFill>
                  <a:srgbClr val="FFFF00"/>
                </a:solidFill>
                <a:latin typeface="Calibri" charset="0"/>
                <a:ea typeface="Calibri" charset="0"/>
                <a:cs typeface="Calibri" charset="0"/>
              </a:rPr>
              <a:t>Other </a:t>
            </a:r>
            <a:r>
              <a:rPr lang="en-US" sz="2100" b="1" dirty="0" smtClean="0">
                <a:solidFill>
                  <a:srgbClr val="FFFF00"/>
                </a:solidFill>
                <a:latin typeface="Calibri" charset="0"/>
                <a:ea typeface="Calibri" charset="0"/>
                <a:cs typeface="Calibri" charset="0"/>
              </a:rPr>
              <a:t>symptoms</a:t>
            </a:r>
            <a:r>
              <a:rPr lang="en-US" sz="2100" b="1" dirty="0" smtClean="0">
                <a:latin typeface="Calibri" charset="0"/>
                <a:ea typeface="Calibri" charset="0"/>
                <a:cs typeface="Calibri" charset="0"/>
              </a:rPr>
              <a:t/>
            </a:r>
            <a:br>
              <a:rPr lang="en-US" sz="2100" b="1" dirty="0" smtClean="0">
                <a:latin typeface="Calibri" charset="0"/>
                <a:ea typeface="Calibri" charset="0"/>
                <a:cs typeface="Calibri" charset="0"/>
              </a:rPr>
            </a:br>
            <a:r>
              <a:rPr lang="en-US" sz="2100" b="1" dirty="0" smtClean="0">
                <a:solidFill>
                  <a:schemeClr val="accent1">
                    <a:lumMod val="20000"/>
                    <a:lumOff val="80000"/>
                  </a:schemeClr>
                </a:solidFill>
                <a:latin typeface="Calibri" charset="0"/>
                <a:ea typeface="Calibri" charset="0"/>
                <a:cs typeface="Calibri" charset="0"/>
              </a:rPr>
              <a:t>Hypersensitivity </a:t>
            </a:r>
            <a:r>
              <a:rPr lang="en-US" sz="2100" b="1" dirty="0">
                <a:solidFill>
                  <a:schemeClr val="accent1">
                    <a:lumMod val="20000"/>
                    <a:lumOff val="80000"/>
                  </a:schemeClr>
                </a:solidFill>
                <a:latin typeface="Calibri" charset="0"/>
                <a:ea typeface="Calibri" charset="0"/>
                <a:cs typeface="Calibri" charset="0"/>
              </a:rPr>
              <a:t>to </a:t>
            </a:r>
            <a:r>
              <a:rPr lang="en-US" sz="1900" b="1" dirty="0">
                <a:solidFill>
                  <a:schemeClr val="accent1">
                    <a:lumMod val="20000"/>
                    <a:lumOff val="80000"/>
                  </a:schemeClr>
                </a:solidFill>
                <a:latin typeface="Calibri" charset="0"/>
                <a:ea typeface="Calibri" charset="0"/>
                <a:cs typeface="Calibri" charset="0"/>
              </a:rPr>
              <a:t>medications and food changes</a:t>
            </a:r>
            <a:r>
              <a:rPr lang="en-US" sz="1900" dirty="0">
                <a:latin typeface="Calibri" charset="0"/>
                <a:ea typeface="Calibri" charset="0"/>
                <a:cs typeface="Calibri" charset="0"/>
              </a:rPr>
              <a:t>. A gobbler, never-ending </a:t>
            </a:r>
            <a:r>
              <a:rPr lang="en-US" sz="1900" dirty="0" smtClean="0">
                <a:latin typeface="Calibri" charset="0"/>
                <a:ea typeface="Calibri" charset="0"/>
                <a:cs typeface="Calibri" charset="0"/>
              </a:rPr>
              <a:t>hunger (</a:t>
            </a:r>
            <a:r>
              <a:rPr lang="en-US" sz="1900" dirty="0">
                <a:latin typeface="Calibri" charset="0"/>
                <a:ea typeface="Calibri" charset="0"/>
                <a:cs typeface="Calibri" charset="0"/>
              </a:rPr>
              <a:t>vomiting during eating </a:t>
            </a:r>
            <a:r>
              <a:rPr lang="en-US" sz="1900" dirty="0" smtClean="0">
                <a:latin typeface="Calibri" charset="0"/>
                <a:ea typeface="Calibri" charset="0"/>
                <a:cs typeface="Calibri" charset="0"/>
              </a:rPr>
              <a:t>and </a:t>
            </a:r>
            <a:r>
              <a:rPr lang="en-US" sz="1900" dirty="0">
                <a:latin typeface="Calibri" charset="0"/>
                <a:ea typeface="Calibri" charset="0"/>
                <a:cs typeface="Calibri" charset="0"/>
              </a:rPr>
              <a:t>eating the vomit </a:t>
            </a:r>
            <a:r>
              <a:rPr lang="en-US" sz="1900" dirty="0" smtClean="0">
                <a:latin typeface="Calibri" charset="0"/>
                <a:ea typeface="Calibri" charset="0"/>
                <a:cs typeface="Calibri" charset="0"/>
              </a:rPr>
              <a:t>again (!). Alternating: </a:t>
            </a:r>
            <a:r>
              <a:rPr lang="en-US" sz="1900" b="1" dirty="0">
                <a:solidFill>
                  <a:schemeClr val="accent1">
                    <a:lumMod val="20000"/>
                    <a:lumOff val="80000"/>
                  </a:schemeClr>
                </a:solidFill>
                <a:latin typeface="Calibri" charset="0"/>
                <a:ea typeface="Calibri" charset="0"/>
                <a:cs typeface="Calibri" charset="0"/>
              </a:rPr>
              <a:t>diarrhea, normal and constipation</a:t>
            </a:r>
            <a:r>
              <a:rPr lang="en-US" sz="1900" dirty="0">
                <a:latin typeface="Calibri" charset="0"/>
                <a:ea typeface="Calibri" charset="0"/>
                <a:cs typeface="Calibri" charset="0"/>
              </a:rPr>
              <a:t>. Often with </a:t>
            </a:r>
            <a:r>
              <a:rPr lang="en-US" sz="1900" b="1" dirty="0">
                <a:solidFill>
                  <a:schemeClr val="accent1">
                    <a:lumMod val="20000"/>
                    <a:lumOff val="80000"/>
                  </a:schemeClr>
                </a:solidFill>
                <a:latin typeface="Calibri" charset="0"/>
                <a:ea typeface="Calibri" charset="0"/>
                <a:cs typeface="Calibri" charset="0"/>
              </a:rPr>
              <a:t>tenesmus/urging </a:t>
            </a:r>
            <a:r>
              <a:rPr lang="en-US" sz="1900" b="1" dirty="0" smtClean="0">
                <a:solidFill>
                  <a:schemeClr val="accent1">
                    <a:lumMod val="20000"/>
                    <a:lumOff val="80000"/>
                  </a:schemeClr>
                </a:solidFill>
                <a:latin typeface="Calibri" charset="0"/>
                <a:ea typeface="Calibri" charset="0"/>
                <a:cs typeface="Calibri" charset="0"/>
              </a:rPr>
              <a:t>without success</a:t>
            </a:r>
            <a:endParaRPr lang="nl-NL" sz="1900" b="1" dirty="0">
              <a:solidFill>
                <a:schemeClr val="accent1">
                  <a:lumMod val="20000"/>
                  <a:lumOff val="80000"/>
                </a:schemeClr>
              </a:solidFill>
              <a:latin typeface="Calibri" charset="0"/>
              <a:ea typeface="Calibri" charset="0"/>
              <a:cs typeface="Calibri" charset="0"/>
            </a:endParaRPr>
          </a:p>
        </p:txBody>
      </p:sp>
    </p:spTree>
    <p:extLst>
      <p:ext uri="{BB962C8B-B14F-4D97-AF65-F5344CB8AC3E}">
        <p14:creationId xmlns="" xmlns:p14="http://schemas.microsoft.com/office/powerpoint/2010/main" val="475862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D9DF06-752E-4EE1-9F97-C85ED0287603}"/>
              </a:ext>
            </a:extLst>
          </p:cNvPr>
          <p:cNvSpPr>
            <a:spLocks noGrp="1"/>
          </p:cNvSpPr>
          <p:nvPr>
            <p:ph type="title"/>
          </p:nvPr>
        </p:nvSpPr>
        <p:spPr>
          <a:xfrm>
            <a:off x="646111" y="695605"/>
            <a:ext cx="9404723" cy="515470"/>
          </a:xfrm>
        </p:spPr>
        <p:txBody>
          <a:bodyPr/>
          <a:lstStyle/>
          <a:p>
            <a:r>
              <a:rPr lang="nl-NL" sz="2000" b="1" dirty="0">
                <a:solidFill>
                  <a:srgbClr val="FFFF00"/>
                </a:solidFill>
                <a:latin typeface="Calibri" charset="0"/>
                <a:ea typeface="Calibri" charset="0"/>
                <a:cs typeface="Calibri" charset="0"/>
              </a:rPr>
              <a:t>1. Platinum metallicum</a:t>
            </a:r>
          </a:p>
        </p:txBody>
      </p:sp>
      <p:sp>
        <p:nvSpPr>
          <p:cNvPr id="3" name="Content Placeholder 2">
            <a:extLst>
              <a:ext uri="{FF2B5EF4-FFF2-40B4-BE49-F238E27FC236}">
                <a16:creationId xmlns:a16="http://schemas.microsoft.com/office/drawing/2014/main" xmlns="" id="{E5654159-A99C-499A-953D-DA9DD0BCB4BD}"/>
              </a:ext>
            </a:extLst>
          </p:cNvPr>
          <p:cNvSpPr>
            <a:spLocks noGrp="1"/>
          </p:cNvSpPr>
          <p:nvPr>
            <p:ph idx="1"/>
          </p:nvPr>
        </p:nvSpPr>
        <p:spPr>
          <a:xfrm>
            <a:off x="646111" y="1546411"/>
            <a:ext cx="10864571" cy="4397189"/>
          </a:xfrm>
        </p:spPr>
        <p:txBody>
          <a:bodyPr>
            <a:noAutofit/>
          </a:bodyPr>
          <a:lstStyle/>
          <a:p>
            <a:pPr marL="0" indent="0">
              <a:buNone/>
            </a:pPr>
            <a:r>
              <a:rPr lang="en-US" sz="1800" b="1" dirty="0" smtClean="0">
                <a:solidFill>
                  <a:srgbClr val="FFFF00"/>
                </a:solidFill>
                <a:latin typeface="Calibri" charset="0"/>
                <a:ea typeface="Calibri" charset="0"/>
                <a:cs typeface="Calibri" charset="0"/>
              </a:rPr>
              <a:t>Breed</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We </a:t>
            </a:r>
            <a:r>
              <a:rPr lang="en-US" sz="1800" dirty="0">
                <a:latin typeface="Calibri" charset="0"/>
                <a:ea typeface="Calibri" charset="0"/>
                <a:cs typeface="Calibri" charset="0"/>
              </a:rPr>
              <a:t>see it in all races and crosses.</a:t>
            </a:r>
          </a:p>
          <a:p>
            <a:pPr marL="0" indent="0">
              <a:buNone/>
            </a:pPr>
            <a:r>
              <a:rPr lang="en-US" sz="1800" b="1" dirty="0">
                <a:solidFill>
                  <a:srgbClr val="FFFF00"/>
                </a:solidFill>
                <a:latin typeface="Calibri" charset="0"/>
                <a:ea typeface="Calibri" charset="0"/>
                <a:cs typeface="Calibri" charset="0"/>
              </a:rPr>
              <a:t>Place in the </a:t>
            </a:r>
            <a:r>
              <a:rPr lang="en-US" sz="1800" b="1" dirty="0" smtClean="0">
                <a:solidFill>
                  <a:srgbClr val="FFFF00"/>
                </a:solidFill>
                <a:latin typeface="Calibri" charset="0"/>
                <a:ea typeface="Calibri" charset="0"/>
                <a:cs typeface="Calibri" charset="0"/>
              </a:rPr>
              <a:t>hierarchy</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Dominant</a:t>
            </a:r>
            <a:r>
              <a:rPr lang="en-US" sz="1800" dirty="0">
                <a:latin typeface="Calibri" charset="0"/>
                <a:ea typeface="Calibri" charset="0"/>
                <a:cs typeface="Calibri" charset="0"/>
              </a:rPr>
              <a:t>. Number '1' in the row from dominant to submissive. The 'Lion King’.</a:t>
            </a:r>
          </a:p>
          <a:p>
            <a:pPr marL="0" indent="0">
              <a:buNone/>
            </a:pPr>
            <a:r>
              <a:rPr lang="en-US" sz="1800" b="1" dirty="0" smtClean="0">
                <a:solidFill>
                  <a:srgbClr val="FFFF00"/>
                </a:solidFill>
                <a:latin typeface="Calibri" charset="0"/>
                <a:ea typeface="Calibri" charset="0"/>
                <a:cs typeface="Calibri" charset="0"/>
              </a:rPr>
              <a:t>Behavior</a:t>
            </a:r>
            <a:r>
              <a:rPr lang="en-US" sz="1800" b="1" dirty="0">
                <a:solidFill>
                  <a:srgbClr val="FFFF00"/>
                </a:solidFill>
                <a:latin typeface="Calibri" charset="0"/>
                <a:ea typeface="Calibri" charset="0"/>
                <a:cs typeface="Calibri" charset="0"/>
              </a:rPr>
              <a:t/>
            </a:r>
            <a:br>
              <a:rPr lang="en-US" sz="1800" b="1" dirty="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The </a:t>
            </a:r>
            <a:r>
              <a:rPr lang="en-US" sz="1800" dirty="0">
                <a:latin typeface="Calibri" charset="0"/>
                <a:ea typeface="Calibri" charset="0"/>
                <a:cs typeface="Calibri" charset="0"/>
              </a:rPr>
              <a:t>leader of the group. Reigns with his presence. </a:t>
            </a:r>
            <a:r>
              <a:rPr lang="en-US" sz="1800" b="1" dirty="0" smtClean="0">
                <a:solidFill>
                  <a:schemeClr val="accent1">
                    <a:lumMod val="20000"/>
                    <a:lumOff val="80000"/>
                  </a:schemeClr>
                </a:solidFill>
                <a:latin typeface="Calibri" charset="0"/>
                <a:ea typeface="Calibri" charset="0"/>
                <a:cs typeface="Calibri" charset="0"/>
              </a:rPr>
              <a:t>Dominance without any form of aggression! </a:t>
            </a:r>
            <a:r>
              <a:rPr lang="en-US" sz="1800" dirty="0" smtClean="0">
                <a:latin typeface="Calibri" charset="0"/>
                <a:ea typeface="Calibri" charset="0"/>
                <a:cs typeface="Calibri" charset="0"/>
              </a:rPr>
              <a:t>Self-conscious (</a:t>
            </a:r>
            <a:r>
              <a:rPr lang="en-US" sz="1800" dirty="0">
                <a:latin typeface="Calibri" charset="0"/>
                <a:ea typeface="Calibri" charset="0"/>
                <a:cs typeface="Calibri" charset="0"/>
              </a:rPr>
              <a:t>on the outside) and meticulous. Striking is that Platinum metallicum can be </a:t>
            </a:r>
            <a:r>
              <a:rPr lang="en-US" sz="1800" dirty="0" smtClean="0">
                <a:latin typeface="Calibri" charset="0"/>
                <a:ea typeface="Calibri" charset="0"/>
                <a:cs typeface="Calibri" charset="0"/>
              </a:rPr>
              <a:t>very </a:t>
            </a:r>
            <a:r>
              <a:rPr lang="en-US" sz="1800" dirty="0">
                <a:latin typeface="Calibri" charset="0"/>
                <a:ea typeface="Calibri" charset="0"/>
                <a:cs typeface="Calibri" charset="0"/>
              </a:rPr>
              <a:t>aggressive to puppies! For the </a:t>
            </a:r>
            <a:r>
              <a:rPr lang="en-US" sz="1800" dirty="0" smtClean="0">
                <a:latin typeface="Calibri" charset="0"/>
                <a:ea typeface="Calibri" charset="0"/>
                <a:cs typeface="Calibri" charset="0"/>
              </a:rPr>
              <a:t>owners</a:t>
            </a:r>
            <a:r>
              <a:rPr lang="en-US" sz="1800" dirty="0">
                <a:latin typeface="Calibri" charset="0"/>
                <a:ea typeface="Calibri" charset="0"/>
                <a:cs typeface="Calibri" charset="0"/>
              </a:rPr>
              <a:t>, this is a </a:t>
            </a:r>
            <a:r>
              <a:rPr lang="en-US" sz="1800" b="1" dirty="0">
                <a:solidFill>
                  <a:schemeClr val="accent1">
                    <a:lumMod val="20000"/>
                    <a:lumOff val="80000"/>
                  </a:schemeClr>
                </a:solidFill>
                <a:latin typeface="Calibri" charset="0"/>
                <a:ea typeface="Calibri" charset="0"/>
                <a:cs typeface="Calibri" charset="0"/>
              </a:rPr>
              <a:t>very hard-handed correction of puppies </a:t>
            </a:r>
            <a:r>
              <a:rPr lang="en-US" sz="1800" b="1" dirty="0">
                <a:latin typeface="Calibri" charset="0"/>
                <a:ea typeface="Calibri" charset="0"/>
                <a:cs typeface="Calibri" charset="0"/>
              </a:rPr>
              <a:t>(</a:t>
            </a:r>
            <a:r>
              <a:rPr lang="en-US" sz="1800" dirty="0">
                <a:latin typeface="Calibri" charset="0"/>
                <a:ea typeface="Calibri" charset="0"/>
                <a:cs typeface="Calibri" charset="0"/>
              </a:rPr>
              <a:t>who can scream bloody murder), but without </a:t>
            </a:r>
            <a:r>
              <a:rPr lang="en-US" sz="1800" dirty="0" smtClean="0">
                <a:latin typeface="Calibri" charset="0"/>
                <a:ea typeface="Calibri" charset="0"/>
                <a:cs typeface="Calibri" charset="0"/>
              </a:rPr>
              <a:t>biting (</a:t>
            </a:r>
            <a:r>
              <a:rPr lang="en-US" sz="1800" dirty="0">
                <a:latin typeface="Calibri" charset="0"/>
                <a:ea typeface="Calibri" charset="0"/>
                <a:cs typeface="Calibri" charset="0"/>
              </a:rPr>
              <a:t>sometimes a graze). In people, we know that Platinum metallic women do not want </a:t>
            </a:r>
            <a:r>
              <a:rPr lang="en-US" sz="1800" dirty="0" smtClean="0">
                <a:latin typeface="Calibri" charset="0"/>
                <a:ea typeface="Calibri" charset="0"/>
                <a:cs typeface="Calibri" charset="0"/>
              </a:rPr>
              <a:t>(and ‘hate’) children</a:t>
            </a:r>
            <a:r>
              <a:rPr lang="en-US" sz="1800" dirty="0">
                <a:latin typeface="Calibri" charset="0"/>
                <a:ea typeface="Calibri" charset="0"/>
                <a:cs typeface="Calibri" charset="0"/>
              </a:rPr>
              <a:t>.</a:t>
            </a:r>
          </a:p>
          <a:p>
            <a:pPr marL="0" indent="0">
              <a:buNone/>
            </a:pPr>
            <a:r>
              <a:rPr lang="en-US" sz="1800" b="1" dirty="0" smtClean="0">
                <a:solidFill>
                  <a:srgbClr val="FFFF00"/>
                </a:solidFill>
                <a:latin typeface="Calibri" charset="0"/>
                <a:ea typeface="Calibri" charset="0"/>
                <a:cs typeface="Calibri" charset="0"/>
              </a:rPr>
              <a:t>Reason</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To </a:t>
            </a:r>
            <a:r>
              <a:rPr lang="en-US" sz="1800" dirty="0">
                <a:latin typeface="Calibri" charset="0"/>
                <a:ea typeface="Calibri" charset="0"/>
                <a:cs typeface="Calibri" charset="0"/>
              </a:rPr>
              <a:t>keep everything under control </a:t>
            </a:r>
            <a:r>
              <a:rPr lang="en-US" sz="1800" dirty="0" smtClean="0">
                <a:latin typeface="Calibri" charset="0"/>
                <a:ea typeface="Calibri" charset="0"/>
                <a:cs typeface="Calibri" charset="0"/>
              </a:rPr>
              <a:t>especially for </a:t>
            </a:r>
            <a:r>
              <a:rPr lang="en-US" sz="1800" dirty="0">
                <a:latin typeface="Calibri" charset="0"/>
                <a:ea typeface="Calibri" charset="0"/>
                <a:cs typeface="Calibri" charset="0"/>
              </a:rPr>
              <a:t>puppies.</a:t>
            </a:r>
          </a:p>
          <a:p>
            <a:pPr marL="0" indent="0">
              <a:buNone/>
            </a:pPr>
            <a:r>
              <a:rPr lang="en-US" sz="1800" b="1" dirty="0">
                <a:solidFill>
                  <a:srgbClr val="FFFF00"/>
                </a:solidFill>
                <a:latin typeface="Calibri" charset="0"/>
                <a:ea typeface="Calibri" charset="0"/>
                <a:cs typeface="Calibri" charset="0"/>
              </a:rPr>
              <a:t>Other </a:t>
            </a:r>
            <a:r>
              <a:rPr lang="en-US" sz="1800" b="1" dirty="0" smtClean="0">
                <a:solidFill>
                  <a:srgbClr val="FFFF00"/>
                </a:solidFill>
                <a:latin typeface="Calibri" charset="0"/>
                <a:ea typeface="Calibri" charset="0"/>
                <a:cs typeface="Calibri" charset="0"/>
              </a:rPr>
              <a:t>symptoms</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Physical </a:t>
            </a:r>
            <a:r>
              <a:rPr lang="en-US" sz="1800" dirty="0">
                <a:latin typeface="Calibri" charset="0"/>
                <a:ea typeface="Calibri" charset="0"/>
                <a:cs typeface="Calibri" charset="0"/>
              </a:rPr>
              <a:t>complaints (including </a:t>
            </a:r>
            <a:r>
              <a:rPr lang="en-US" sz="1800" b="1" dirty="0" smtClean="0">
                <a:solidFill>
                  <a:schemeClr val="accent1">
                    <a:lumMod val="20000"/>
                    <a:lumOff val="80000"/>
                  </a:schemeClr>
                </a:solidFill>
                <a:latin typeface="Calibri" charset="0"/>
                <a:ea typeface="Calibri" charset="0"/>
                <a:cs typeface="Calibri" charset="0"/>
              </a:rPr>
              <a:t>IBS</a:t>
            </a:r>
            <a:r>
              <a:rPr lang="en-US" sz="1800" dirty="0" smtClean="0">
                <a:latin typeface="Calibri" charset="0"/>
                <a:ea typeface="Calibri" charset="0"/>
                <a:cs typeface="Calibri" charset="0"/>
              </a:rPr>
              <a:t>) </a:t>
            </a:r>
            <a:r>
              <a:rPr lang="en-US" sz="1800" dirty="0">
                <a:latin typeface="Calibri" charset="0"/>
                <a:ea typeface="Calibri" charset="0"/>
                <a:cs typeface="Calibri" charset="0"/>
              </a:rPr>
              <a:t>or </a:t>
            </a:r>
            <a:r>
              <a:rPr lang="en-US" sz="1800" b="1" dirty="0">
                <a:solidFill>
                  <a:schemeClr val="accent1">
                    <a:lumMod val="20000"/>
                    <a:lumOff val="80000"/>
                  </a:schemeClr>
                </a:solidFill>
                <a:latin typeface="Calibri" charset="0"/>
                <a:ea typeface="Calibri" charset="0"/>
                <a:cs typeface="Calibri" charset="0"/>
              </a:rPr>
              <a:t>suppression of sex drive </a:t>
            </a:r>
            <a:r>
              <a:rPr lang="en-US" sz="1800" dirty="0">
                <a:latin typeface="Calibri" charset="0"/>
                <a:ea typeface="Calibri" charset="0"/>
                <a:cs typeface="Calibri" charset="0"/>
              </a:rPr>
              <a:t>(eg, breeding males in retirement)</a:t>
            </a:r>
            <a:endParaRPr lang="nl-NL" sz="1800" dirty="0">
              <a:latin typeface="Calibri" charset="0"/>
              <a:ea typeface="Calibri" charset="0"/>
              <a:cs typeface="Calibri" charset="0"/>
            </a:endParaRPr>
          </a:p>
        </p:txBody>
      </p:sp>
    </p:spTree>
    <p:extLst>
      <p:ext uri="{BB962C8B-B14F-4D97-AF65-F5344CB8AC3E}">
        <p14:creationId xmlns="" xmlns:p14="http://schemas.microsoft.com/office/powerpoint/2010/main" val="773890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0143D-F6EB-4B64-9FBE-245FB60B9432}"/>
              </a:ext>
            </a:extLst>
          </p:cNvPr>
          <p:cNvSpPr>
            <a:spLocks noGrp="1"/>
          </p:cNvSpPr>
          <p:nvPr>
            <p:ph type="title"/>
          </p:nvPr>
        </p:nvSpPr>
        <p:spPr/>
        <p:txBody>
          <a:bodyPr/>
          <a:lstStyle/>
          <a:p>
            <a:r>
              <a:rPr lang="nl-NL" sz="2000" b="1" dirty="0">
                <a:solidFill>
                  <a:srgbClr val="FFFF00"/>
                </a:solidFill>
                <a:latin typeface="Calibri" charset="0"/>
                <a:ea typeface="Calibri" charset="0"/>
                <a:cs typeface="Calibri" charset="0"/>
              </a:rPr>
              <a:t>2. </a:t>
            </a:r>
            <a:r>
              <a:rPr lang="nl-NL" sz="2000" b="1" dirty="0" err="1">
                <a:solidFill>
                  <a:srgbClr val="FFFF00"/>
                </a:solidFill>
                <a:latin typeface="Calibri" charset="0"/>
                <a:ea typeface="Calibri" charset="0"/>
                <a:cs typeface="Calibri" charset="0"/>
              </a:rPr>
              <a:t>Aurum</a:t>
            </a:r>
            <a:r>
              <a:rPr lang="nl-NL" sz="2000" b="1" dirty="0">
                <a:solidFill>
                  <a:srgbClr val="FFFF00"/>
                </a:solidFill>
                <a:latin typeface="Calibri" charset="0"/>
                <a:ea typeface="Calibri" charset="0"/>
                <a:cs typeface="Calibri" charset="0"/>
              </a:rPr>
              <a:t> </a:t>
            </a:r>
            <a:r>
              <a:rPr lang="nl-NL" sz="2000" b="1" dirty="0" err="1">
                <a:solidFill>
                  <a:srgbClr val="FFFF00"/>
                </a:solidFill>
                <a:latin typeface="Calibri" charset="0"/>
                <a:ea typeface="Calibri" charset="0"/>
                <a:cs typeface="Calibri" charset="0"/>
              </a:rPr>
              <a:t>metallicum</a:t>
            </a:r>
            <a:endParaRPr lang="nl-NL" sz="2000" b="1" dirty="0">
              <a:solidFill>
                <a:srgbClr val="FFFF00"/>
              </a:solidFill>
              <a:latin typeface="Calibri" charset="0"/>
              <a:ea typeface="Calibri" charset="0"/>
              <a:cs typeface="Calibri" charset="0"/>
            </a:endParaRPr>
          </a:p>
        </p:txBody>
      </p:sp>
      <p:sp>
        <p:nvSpPr>
          <p:cNvPr id="3" name="Content Placeholder 2">
            <a:extLst>
              <a:ext uri="{FF2B5EF4-FFF2-40B4-BE49-F238E27FC236}">
                <a16:creationId xmlns:a16="http://schemas.microsoft.com/office/drawing/2014/main" xmlns="" id="{221A2750-0F2C-4A06-9679-46C803085D6C}"/>
              </a:ext>
            </a:extLst>
          </p:cNvPr>
          <p:cNvSpPr>
            <a:spLocks noGrp="1"/>
          </p:cNvSpPr>
          <p:nvPr>
            <p:ph idx="1"/>
          </p:nvPr>
        </p:nvSpPr>
        <p:spPr>
          <a:xfrm>
            <a:off x="646111" y="1045406"/>
            <a:ext cx="10837677" cy="5180582"/>
          </a:xfrm>
        </p:spPr>
        <p:txBody>
          <a:bodyPr>
            <a:noAutofit/>
          </a:bodyPr>
          <a:lstStyle/>
          <a:p>
            <a:pPr marL="0" indent="0">
              <a:buNone/>
            </a:pPr>
            <a:r>
              <a:rPr lang="en-US" sz="1800" b="1" dirty="0" smtClean="0">
                <a:solidFill>
                  <a:srgbClr val="FFFF00"/>
                </a:solidFill>
                <a:latin typeface="Calibri" charset="0"/>
                <a:ea typeface="Calibri" charset="0"/>
                <a:cs typeface="Calibri" charset="0"/>
              </a:rPr>
              <a:t>Breed</a:t>
            </a:r>
            <a:r>
              <a:rPr lang="en-US" sz="1800" b="1" dirty="0" smtClean="0">
                <a:latin typeface="Calibri" charset="0"/>
                <a:ea typeface="Calibri" charset="0"/>
                <a:cs typeface="Calibri" charset="0"/>
              </a:rPr>
              <a:t/>
            </a:r>
            <a:br>
              <a:rPr lang="en-US" sz="1800" b="1" dirty="0" smtClean="0">
                <a:latin typeface="Calibri" charset="0"/>
                <a:ea typeface="Calibri" charset="0"/>
                <a:cs typeface="Calibri" charset="0"/>
              </a:rPr>
            </a:br>
            <a:r>
              <a:rPr lang="en-US" sz="1800" dirty="0" smtClean="0">
                <a:latin typeface="Calibri" charset="0"/>
                <a:ea typeface="Calibri" charset="0"/>
                <a:cs typeface="Calibri" charset="0"/>
              </a:rPr>
              <a:t>There </a:t>
            </a:r>
            <a:r>
              <a:rPr lang="en-US" sz="1800" dirty="0">
                <a:latin typeface="Calibri" charset="0"/>
                <a:ea typeface="Calibri" charset="0"/>
                <a:cs typeface="Calibri" charset="0"/>
              </a:rPr>
              <a:t>is no specific breed. However, they are often </a:t>
            </a:r>
            <a:r>
              <a:rPr lang="en-US" sz="1800" b="1" dirty="0">
                <a:solidFill>
                  <a:schemeClr val="accent1">
                    <a:lumMod val="20000"/>
                    <a:lumOff val="80000"/>
                  </a:schemeClr>
                </a:solidFill>
                <a:latin typeface="Calibri" charset="0"/>
                <a:ea typeface="Calibri" charset="0"/>
                <a:cs typeface="Calibri" charset="0"/>
              </a:rPr>
              <a:t>well-built, self-conscious dogs</a:t>
            </a:r>
            <a:r>
              <a:rPr lang="en-US" sz="1800" dirty="0" smtClean="0">
                <a:solidFill>
                  <a:schemeClr val="accent1">
                    <a:lumMod val="20000"/>
                    <a:lumOff val="80000"/>
                  </a:schemeClr>
                </a:solidFill>
                <a:latin typeface="Calibri" charset="0"/>
                <a:ea typeface="Calibri" charset="0"/>
                <a:cs typeface="Calibri" charset="0"/>
              </a:rPr>
              <a:t>. </a:t>
            </a:r>
            <a:r>
              <a:rPr lang="en-US" sz="1800" dirty="0" err="1" smtClean="0">
                <a:latin typeface="Calibri" charset="0"/>
                <a:ea typeface="Calibri" charset="0"/>
                <a:cs typeface="Calibri" charset="0"/>
              </a:rPr>
              <a:t>Beauceron</a:t>
            </a:r>
            <a:r>
              <a:rPr lang="en-US" sz="1800" dirty="0" smtClean="0">
                <a:latin typeface="Calibri" charset="0"/>
                <a:ea typeface="Calibri" charset="0"/>
                <a:cs typeface="Calibri" charset="0"/>
              </a:rPr>
              <a:t> male.</a:t>
            </a:r>
            <a:endParaRPr lang="en-US" sz="1800" dirty="0">
              <a:latin typeface="Calibri" charset="0"/>
              <a:ea typeface="Calibri" charset="0"/>
              <a:cs typeface="Calibri" charset="0"/>
            </a:endParaRPr>
          </a:p>
          <a:p>
            <a:pPr marL="0" indent="0">
              <a:buNone/>
            </a:pPr>
            <a:r>
              <a:rPr lang="en-US" sz="1800" b="1" dirty="0">
                <a:solidFill>
                  <a:srgbClr val="FFFF00"/>
                </a:solidFill>
                <a:latin typeface="Calibri" charset="0"/>
                <a:ea typeface="Calibri" charset="0"/>
                <a:cs typeface="Calibri" charset="0"/>
              </a:rPr>
              <a:t>Place in the </a:t>
            </a:r>
            <a:r>
              <a:rPr lang="en-US" sz="1800" b="1" dirty="0" smtClean="0">
                <a:solidFill>
                  <a:srgbClr val="FFFF00"/>
                </a:solidFill>
                <a:latin typeface="Calibri" charset="0"/>
                <a:ea typeface="Calibri" charset="0"/>
                <a:cs typeface="Calibri" charset="0"/>
              </a:rPr>
              <a:t>hierarchy</a:t>
            </a:r>
            <a:r>
              <a:rPr lang="en-US" sz="1800" b="1" dirty="0" smtClean="0">
                <a:latin typeface="Calibri" charset="0"/>
                <a:ea typeface="Calibri" charset="0"/>
                <a:cs typeface="Calibri" charset="0"/>
              </a:rPr>
              <a:t/>
            </a:r>
            <a:br>
              <a:rPr lang="en-US" sz="1800" b="1" dirty="0" smtClean="0">
                <a:latin typeface="Calibri" charset="0"/>
                <a:ea typeface="Calibri" charset="0"/>
                <a:cs typeface="Calibri" charset="0"/>
              </a:rPr>
            </a:br>
            <a:r>
              <a:rPr lang="en-US" sz="1800" dirty="0" smtClean="0">
                <a:latin typeface="Calibri" charset="0"/>
                <a:ea typeface="Calibri" charset="0"/>
                <a:cs typeface="Calibri" charset="0"/>
              </a:rPr>
              <a:t>Pronounced </a:t>
            </a:r>
            <a:r>
              <a:rPr lang="en-US" sz="1800" dirty="0">
                <a:latin typeface="Calibri" charset="0"/>
                <a:ea typeface="Calibri" charset="0"/>
                <a:cs typeface="Calibri" charset="0"/>
              </a:rPr>
              <a:t>dominance</a:t>
            </a:r>
          </a:p>
          <a:p>
            <a:pPr marL="0" indent="0">
              <a:buNone/>
            </a:pPr>
            <a:r>
              <a:rPr lang="en-US" sz="1800" b="1" dirty="0" smtClean="0">
                <a:solidFill>
                  <a:srgbClr val="FFFF00"/>
                </a:solidFill>
                <a:latin typeface="Calibri" charset="0"/>
                <a:ea typeface="Calibri" charset="0"/>
                <a:cs typeface="Calibri" charset="0"/>
              </a:rPr>
              <a:t>Behavior</a:t>
            </a:r>
            <a:r>
              <a:rPr lang="en-US" sz="1800" b="1" dirty="0">
                <a:solidFill>
                  <a:srgbClr val="FFFF00"/>
                </a:solidFill>
                <a:latin typeface="Calibri" charset="0"/>
                <a:ea typeface="Calibri" charset="0"/>
                <a:cs typeface="Calibri" charset="0"/>
              </a:rPr>
              <a:t/>
            </a:r>
            <a:br>
              <a:rPr lang="en-US" sz="1800" b="1" dirty="0">
                <a:solidFill>
                  <a:srgbClr val="FFFF00"/>
                </a:solidFill>
                <a:latin typeface="Calibri" charset="0"/>
                <a:ea typeface="Calibri" charset="0"/>
                <a:cs typeface="Calibri" charset="0"/>
              </a:rPr>
            </a:br>
            <a:r>
              <a:rPr lang="en-US" sz="1800" b="1" dirty="0" smtClean="0">
                <a:solidFill>
                  <a:schemeClr val="accent1">
                    <a:lumMod val="20000"/>
                    <a:lumOff val="80000"/>
                  </a:schemeClr>
                </a:solidFill>
                <a:latin typeface="Calibri" charset="0"/>
                <a:ea typeface="Calibri" charset="0"/>
                <a:cs typeface="Calibri" charset="0"/>
              </a:rPr>
              <a:t>Macho</a:t>
            </a:r>
            <a:r>
              <a:rPr lang="en-US" sz="1800" b="1" dirty="0">
                <a:solidFill>
                  <a:schemeClr val="accent1">
                    <a:lumMod val="20000"/>
                    <a:lumOff val="80000"/>
                  </a:schemeClr>
                </a:solidFill>
                <a:latin typeface="Calibri" charset="0"/>
                <a:ea typeface="Calibri" charset="0"/>
                <a:cs typeface="Calibri" charset="0"/>
              </a:rPr>
              <a:t>, quarreling</a:t>
            </a:r>
            <a:r>
              <a:rPr lang="en-US" sz="1800" dirty="0">
                <a:latin typeface="Calibri" charset="0"/>
                <a:ea typeface="Calibri" charset="0"/>
                <a:cs typeface="Calibri" charset="0"/>
              </a:rPr>
              <a:t>, fierce aggression with serious injury. Very characteristic is that Aurum metallicum wants to manifest his / her dominance </a:t>
            </a:r>
            <a:r>
              <a:rPr lang="en-US" sz="1800" b="1" dirty="0">
                <a:solidFill>
                  <a:schemeClr val="accent1">
                    <a:lumMod val="20000"/>
                    <a:lumOff val="80000"/>
                  </a:schemeClr>
                </a:solidFill>
                <a:latin typeface="Calibri" charset="0"/>
                <a:ea typeface="Calibri" charset="0"/>
                <a:cs typeface="Calibri" charset="0"/>
              </a:rPr>
              <a:t>in an evil (!) way. </a:t>
            </a:r>
            <a:r>
              <a:rPr lang="en-US" sz="1800" dirty="0">
                <a:latin typeface="Calibri" charset="0"/>
                <a:ea typeface="Calibri" charset="0"/>
                <a:cs typeface="Calibri" charset="0"/>
              </a:rPr>
              <a:t>In general, there is a degree of achievement-seeking; active, chasing and competitive. Wants to impose on everyone. Hard to get under control</a:t>
            </a:r>
          </a:p>
          <a:p>
            <a:pPr marL="0" indent="0">
              <a:buNone/>
            </a:pPr>
            <a:r>
              <a:rPr lang="en-US" sz="1800" b="1" dirty="0" smtClean="0">
                <a:solidFill>
                  <a:srgbClr val="FFFF00"/>
                </a:solidFill>
                <a:latin typeface="Calibri" charset="0"/>
                <a:ea typeface="Calibri" charset="0"/>
                <a:cs typeface="Calibri" charset="0"/>
              </a:rPr>
              <a:t>Reasons</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Pecking </a:t>
            </a:r>
            <a:r>
              <a:rPr lang="en-US" sz="1800" dirty="0">
                <a:latin typeface="Calibri" charset="0"/>
                <a:ea typeface="Calibri" charset="0"/>
                <a:cs typeface="Calibri" charset="0"/>
              </a:rPr>
              <a:t>order problems. Dominant, and wants to prove it. Aurum metallic behavior is caused by suppressing / impeding their performance. Response to shock / 'fear' and / or counteraction (correction, punishment, withdrawing their wants). Other examples of etiological symptoms include: </a:t>
            </a:r>
            <a:r>
              <a:rPr lang="en-US" sz="1800" b="1" dirty="0">
                <a:solidFill>
                  <a:schemeClr val="accent1">
                    <a:lumMod val="20000"/>
                    <a:lumOff val="80000"/>
                  </a:schemeClr>
                </a:solidFill>
                <a:latin typeface="Calibri" charset="0"/>
                <a:ea typeface="Calibri" charset="0"/>
                <a:cs typeface="Calibri" charset="0"/>
              </a:rPr>
              <a:t>anguish, annoyance, painful </a:t>
            </a:r>
            <a:r>
              <a:rPr lang="en-US" sz="1800" b="1" dirty="0" smtClean="0">
                <a:solidFill>
                  <a:schemeClr val="accent1">
                    <a:lumMod val="20000"/>
                    <a:lumOff val="80000"/>
                  </a:schemeClr>
                </a:solidFill>
                <a:latin typeface="Calibri" charset="0"/>
                <a:ea typeface="Calibri" charset="0"/>
                <a:cs typeface="Calibri" charset="0"/>
              </a:rPr>
              <a:t>humiliation</a:t>
            </a:r>
            <a:r>
              <a:rPr lang="en-US" sz="1800" b="1" dirty="0">
                <a:solidFill>
                  <a:schemeClr val="accent1">
                    <a:lumMod val="20000"/>
                    <a:lumOff val="80000"/>
                  </a:schemeClr>
                </a:solidFill>
                <a:latin typeface="Calibri" charset="0"/>
                <a:ea typeface="Calibri" charset="0"/>
                <a:cs typeface="Calibri" charset="0"/>
              </a:rPr>
              <a:t>, suppressed discomfort (as with Nux vomica, Ignatia and Staphisagria</a:t>
            </a:r>
            <a:r>
              <a:rPr lang="en-US" sz="1800" b="1" dirty="0" smtClean="0">
                <a:solidFill>
                  <a:schemeClr val="accent1">
                    <a:lumMod val="20000"/>
                    <a:lumOff val="80000"/>
                  </a:schemeClr>
                </a:solidFill>
                <a:latin typeface="Calibri" charset="0"/>
                <a:ea typeface="Calibri" charset="0"/>
                <a:cs typeface="Calibri" charset="0"/>
              </a:rPr>
              <a:t>).</a:t>
            </a:r>
            <a:r>
              <a:rPr lang="en-US" sz="1800" b="1" dirty="0">
                <a:solidFill>
                  <a:schemeClr val="accent1">
                    <a:lumMod val="20000"/>
                    <a:lumOff val="80000"/>
                  </a:schemeClr>
                </a:solidFill>
                <a:latin typeface="Calibri" charset="0"/>
                <a:ea typeface="Calibri" charset="0"/>
                <a:cs typeface="Calibri" charset="0"/>
              </a:rPr>
              <a:t> </a:t>
            </a:r>
            <a:endParaRPr lang="en-US" sz="1800" b="1" dirty="0" smtClean="0">
              <a:solidFill>
                <a:schemeClr val="accent1">
                  <a:lumMod val="20000"/>
                  <a:lumOff val="80000"/>
                </a:schemeClr>
              </a:solidFill>
              <a:latin typeface="Calibri" charset="0"/>
              <a:ea typeface="Calibri" charset="0"/>
              <a:cs typeface="Calibri" charset="0"/>
            </a:endParaRPr>
          </a:p>
          <a:p>
            <a:pPr marL="0" indent="0">
              <a:buNone/>
            </a:pPr>
            <a:r>
              <a:rPr lang="en-US" sz="1800" b="1" dirty="0" smtClean="0">
                <a:solidFill>
                  <a:srgbClr val="FFFF00"/>
                </a:solidFill>
                <a:latin typeface="Calibri" charset="0"/>
                <a:ea typeface="Calibri" charset="0"/>
                <a:cs typeface="Calibri" charset="0"/>
              </a:rPr>
              <a:t>Other </a:t>
            </a:r>
            <a:r>
              <a:rPr lang="en-US" sz="1800" b="1" dirty="0">
                <a:solidFill>
                  <a:srgbClr val="FFFF00"/>
                </a:solidFill>
                <a:latin typeface="Calibri" charset="0"/>
                <a:ea typeface="Calibri" charset="0"/>
                <a:cs typeface="Calibri" charset="0"/>
              </a:rPr>
              <a:t>symptoms </a:t>
            </a:r>
            <a:r>
              <a:rPr lang="en-US" sz="1800" b="1" dirty="0">
                <a:solidFill>
                  <a:schemeClr val="accent1">
                    <a:lumMod val="20000"/>
                    <a:lumOff val="80000"/>
                  </a:schemeClr>
                </a:solidFill>
                <a:latin typeface="Calibri" charset="0"/>
                <a:ea typeface="Calibri" charset="0"/>
                <a:cs typeface="Calibri" charset="0"/>
              </a:rPr>
              <a:t/>
            </a:r>
            <a:br>
              <a:rPr lang="en-US" sz="1800" b="1" dirty="0">
                <a:solidFill>
                  <a:schemeClr val="accent1">
                    <a:lumMod val="20000"/>
                    <a:lumOff val="80000"/>
                  </a:schemeClr>
                </a:solidFill>
                <a:latin typeface="Calibri" charset="0"/>
                <a:ea typeface="Calibri" charset="0"/>
                <a:cs typeface="Calibri" charset="0"/>
              </a:rPr>
            </a:br>
            <a:r>
              <a:rPr lang="en-US" sz="1800" dirty="0">
                <a:latin typeface="Calibri" charset="0"/>
                <a:ea typeface="Calibri" charset="0"/>
                <a:cs typeface="Calibri" charset="0"/>
              </a:rPr>
              <a:t>Characteristic of Aurum metallicum are </a:t>
            </a:r>
            <a:r>
              <a:rPr lang="en-US" sz="1800" b="1" dirty="0">
                <a:solidFill>
                  <a:schemeClr val="accent1">
                    <a:lumMod val="20000"/>
                    <a:lumOff val="80000"/>
                  </a:schemeClr>
                </a:solidFill>
                <a:latin typeface="Calibri" charset="0"/>
                <a:ea typeface="Calibri" charset="0"/>
                <a:cs typeface="Calibri" charset="0"/>
              </a:rPr>
              <a:t>chronic inflammatory processes associated with pus formation </a:t>
            </a:r>
            <a:r>
              <a:rPr lang="en-US" sz="1800" b="1" dirty="0" smtClean="0">
                <a:solidFill>
                  <a:schemeClr val="accent1">
                    <a:lumMod val="20000"/>
                    <a:lumOff val="80000"/>
                  </a:schemeClr>
                </a:solidFill>
                <a:latin typeface="Calibri" charset="0"/>
                <a:ea typeface="Calibri" charset="0"/>
                <a:cs typeface="Calibri" charset="0"/>
              </a:rPr>
              <a:t>and </a:t>
            </a:r>
            <a:r>
              <a:rPr lang="en-US" sz="1800" b="1" dirty="0">
                <a:solidFill>
                  <a:schemeClr val="accent1">
                    <a:lumMod val="20000"/>
                    <a:lumOff val="80000"/>
                  </a:schemeClr>
                </a:solidFill>
                <a:latin typeface="Calibri" charset="0"/>
                <a:ea typeface="Calibri" charset="0"/>
                <a:cs typeface="Calibri" charset="0"/>
              </a:rPr>
              <a:t>tissue destruction</a:t>
            </a:r>
            <a:r>
              <a:rPr lang="en-US" sz="1800" dirty="0">
                <a:latin typeface="Calibri" charset="0"/>
                <a:ea typeface="Calibri" charset="0"/>
                <a:cs typeface="Calibri" charset="0"/>
              </a:rPr>
              <a:t> (including chronic rhinitis and </a:t>
            </a:r>
            <a:r>
              <a:rPr lang="en-US" sz="1800" dirty="0" err="1" smtClean="0">
                <a:latin typeface="Calibri" charset="0"/>
                <a:ea typeface="Calibri" charset="0"/>
                <a:cs typeface="Calibri" charset="0"/>
              </a:rPr>
              <a:t>kerato-coniunctivitis</a:t>
            </a:r>
            <a:r>
              <a:rPr lang="en-US" sz="1800" dirty="0" smtClean="0">
                <a:latin typeface="Calibri" charset="0"/>
                <a:ea typeface="Calibri" charset="0"/>
                <a:cs typeface="Calibri" charset="0"/>
              </a:rPr>
              <a:t> </a:t>
            </a:r>
            <a:r>
              <a:rPr lang="en-US" sz="1800" dirty="0">
                <a:latin typeface="Calibri" charset="0"/>
                <a:ea typeface="Calibri" charset="0"/>
                <a:cs typeface="Calibri" charset="0"/>
              </a:rPr>
              <a:t>sicca (KCS))</a:t>
            </a:r>
            <a:endParaRPr lang="nl-NL" sz="1800" dirty="0">
              <a:latin typeface="Calibri" charset="0"/>
              <a:ea typeface="Calibri" charset="0"/>
              <a:cs typeface="Calibri" charset="0"/>
            </a:endParaRPr>
          </a:p>
          <a:p>
            <a:pPr marL="0" indent="0">
              <a:buNone/>
            </a:pPr>
            <a:endParaRPr lang="en-US" sz="1800" dirty="0" smtClean="0">
              <a:latin typeface="Calibri" charset="0"/>
              <a:ea typeface="Calibri" charset="0"/>
              <a:cs typeface="Calibri" charset="0"/>
            </a:endParaRPr>
          </a:p>
          <a:p>
            <a:pPr marL="0" indent="0">
              <a:buNone/>
            </a:pPr>
            <a:endParaRPr lang="en-US" sz="1800" dirty="0">
              <a:latin typeface="Calibri" charset="0"/>
              <a:ea typeface="Calibri" charset="0"/>
              <a:cs typeface="Calibri" charset="0"/>
            </a:endParaRPr>
          </a:p>
          <a:p>
            <a:pPr marL="0" indent="0">
              <a:buNone/>
            </a:pPr>
            <a:endParaRPr lang="en-US" sz="1800" dirty="0">
              <a:latin typeface="Calibri" charset="0"/>
              <a:ea typeface="Calibri" charset="0"/>
              <a:cs typeface="Calibri" charset="0"/>
            </a:endParaRPr>
          </a:p>
        </p:txBody>
      </p:sp>
    </p:spTree>
    <p:extLst>
      <p:ext uri="{BB962C8B-B14F-4D97-AF65-F5344CB8AC3E}">
        <p14:creationId xmlns="" xmlns:p14="http://schemas.microsoft.com/office/powerpoint/2010/main" val="1410095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C227A-0404-4F62-A205-E6C1188D4AED}"/>
              </a:ext>
            </a:extLst>
          </p:cNvPr>
          <p:cNvSpPr>
            <a:spLocks noGrp="1"/>
          </p:cNvSpPr>
          <p:nvPr>
            <p:ph type="title"/>
          </p:nvPr>
        </p:nvSpPr>
        <p:spPr>
          <a:xfrm>
            <a:off x="605770" y="416859"/>
            <a:ext cx="9404723" cy="874059"/>
          </a:xfrm>
        </p:spPr>
        <p:txBody>
          <a:bodyPr/>
          <a:lstStyle/>
          <a:p>
            <a:r>
              <a:rPr lang="nl-NL" sz="2000" b="1" dirty="0">
                <a:solidFill>
                  <a:srgbClr val="FFFF00"/>
                </a:solidFill>
                <a:latin typeface="Calibri" charset="0"/>
                <a:ea typeface="Calibri" charset="0"/>
                <a:cs typeface="Calibri" charset="0"/>
              </a:rPr>
              <a:t>3. Lycopodium clavatum</a:t>
            </a:r>
            <a:r>
              <a:rPr lang="nl-NL" dirty="0"/>
              <a:t>	</a:t>
            </a:r>
          </a:p>
        </p:txBody>
      </p:sp>
      <p:sp>
        <p:nvSpPr>
          <p:cNvPr id="3" name="Content Placeholder 2">
            <a:extLst>
              <a:ext uri="{FF2B5EF4-FFF2-40B4-BE49-F238E27FC236}">
                <a16:creationId xmlns:a16="http://schemas.microsoft.com/office/drawing/2014/main" xmlns="" id="{E6CC9D92-7616-4421-AC2D-ECF3A5D4C574}"/>
              </a:ext>
            </a:extLst>
          </p:cNvPr>
          <p:cNvSpPr>
            <a:spLocks noGrp="1"/>
          </p:cNvSpPr>
          <p:nvPr>
            <p:ph idx="1"/>
          </p:nvPr>
        </p:nvSpPr>
        <p:spPr>
          <a:xfrm>
            <a:off x="605770" y="1482858"/>
            <a:ext cx="10864571" cy="4299377"/>
          </a:xfrm>
        </p:spPr>
        <p:txBody>
          <a:bodyPr>
            <a:noAutofit/>
          </a:bodyPr>
          <a:lstStyle/>
          <a:p>
            <a:pPr marL="0" indent="0">
              <a:buNone/>
            </a:pPr>
            <a:r>
              <a:rPr lang="en-US" sz="1800" b="1" dirty="0" smtClean="0">
                <a:solidFill>
                  <a:srgbClr val="FFFF00"/>
                </a:solidFill>
                <a:latin typeface="Calibri" charset="0"/>
                <a:ea typeface="Calibri" charset="0"/>
                <a:cs typeface="Calibri" charset="0"/>
              </a:rPr>
              <a:t>Breed</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For </a:t>
            </a:r>
            <a:r>
              <a:rPr lang="en-US" sz="1800" dirty="0">
                <a:latin typeface="Calibri" charset="0"/>
                <a:ea typeface="Calibri" charset="0"/>
                <a:cs typeface="Calibri" charset="0"/>
              </a:rPr>
              <a:t>the Lycopodium clavatum, the </a:t>
            </a:r>
            <a:r>
              <a:rPr lang="en-US" sz="1800" b="1" dirty="0">
                <a:solidFill>
                  <a:schemeClr val="accent1">
                    <a:lumMod val="20000"/>
                    <a:lumOff val="80000"/>
                  </a:schemeClr>
                </a:solidFill>
                <a:latin typeface="Calibri" charset="0"/>
                <a:ea typeface="Calibri" charset="0"/>
                <a:cs typeface="Calibri" charset="0"/>
              </a:rPr>
              <a:t>Rottweiler </a:t>
            </a:r>
            <a:r>
              <a:rPr lang="en-US" sz="1800" dirty="0">
                <a:latin typeface="Calibri" charset="0"/>
                <a:ea typeface="Calibri" charset="0"/>
                <a:cs typeface="Calibri" charset="0"/>
              </a:rPr>
              <a:t>can be a very good model.</a:t>
            </a:r>
          </a:p>
          <a:p>
            <a:pPr marL="0" indent="0">
              <a:buNone/>
            </a:pPr>
            <a:r>
              <a:rPr lang="en-US" sz="1800" b="1" dirty="0">
                <a:solidFill>
                  <a:srgbClr val="FFFF00"/>
                </a:solidFill>
                <a:latin typeface="Calibri" charset="0"/>
                <a:ea typeface="Calibri" charset="0"/>
                <a:cs typeface="Calibri" charset="0"/>
              </a:rPr>
              <a:t>Place in the </a:t>
            </a:r>
            <a:r>
              <a:rPr lang="en-US" sz="1800" b="1" dirty="0" smtClean="0">
                <a:solidFill>
                  <a:srgbClr val="FFFF00"/>
                </a:solidFill>
                <a:latin typeface="Calibri" charset="0"/>
                <a:ea typeface="Calibri" charset="0"/>
                <a:cs typeface="Calibri" charset="0"/>
              </a:rPr>
              <a:t>hierarchy</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Conditional </a:t>
            </a:r>
            <a:r>
              <a:rPr lang="en-US" sz="1800" dirty="0">
                <a:latin typeface="Calibri" charset="0"/>
                <a:ea typeface="Calibri" charset="0"/>
                <a:cs typeface="Calibri" charset="0"/>
              </a:rPr>
              <a:t>dominance (see behavior) </a:t>
            </a:r>
          </a:p>
          <a:p>
            <a:pPr marL="0" indent="0">
              <a:buNone/>
            </a:pPr>
            <a:r>
              <a:rPr lang="en-US" sz="1800" b="1" dirty="0">
                <a:solidFill>
                  <a:srgbClr val="FFFF00"/>
                </a:solidFill>
                <a:latin typeface="Calibri" charset="0"/>
                <a:ea typeface="Calibri" charset="0"/>
                <a:cs typeface="Calibri" charset="0"/>
              </a:rPr>
              <a:t>Type of </a:t>
            </a:r>
            <a:r>
              <a:rPr lang="en-US" sz="1800" b="1" dirty="0" smtClean="0">
                <a:solidFill>
                  <a:srgbClr val="FFFF00"/>
                </a:solidFill>
                <a:latin typeface="Calibri" charset="0"/>
                <a:ea typeface="Calibri" charset="0"/>
                <a:cs typeface="Calibri" charset="0"/>
              </a:rPr>
              <a:t>behavior</a:t>
            </a:r>
            <a:r>
              <a:rPr lang="en-US" sz="1800" b="1" dirty="0" smtClean="0">
                <a:latin typeface="Calibri" charset="0"/>
                <a:ea typeface="Calibri" charset="0"/>
                <a:cs typeface="Calibri" charset="0"/>
              </a:rPr>
              <a:t/>
            </a:r>
            <a:br>
              <a:rPr lang="en-US" sz="1800" b="1" dirty="0" smtClean="0">
                <a:latin typeface="Calibri" charset="0"/>
                <a:ea typeface="Calibri" charset="0"/>
                <a:cs typeface="Calibri" charset="0"/>
              </a:rPr>
            </a:br>
            <a:r>
              <a:rPr lang="en-US" sz="1800" dirty="0" smtClean="0">
                <a:latin typeface="Calibri" charset="0"/>
                <a:ea typeface="Calibri" charset="0"/>
                <a:cs typeface="Calibri" charset="0"/>
              </a:rPr>
              <a:t>Red </a:t>
            </a:r>
            <a:r>
              <a:rPr lang="en-US" sz="1800" dirty="0">
                <a:latin typeface="Calibri" charset="0"/>
                <a:ea typeface="Calibri" charset="0"/>
                <a:cs typeface="Calibri" charset="0"/>
              </a:rPr>
              <a:t>thread of the behavior of a Lycopodium clavatum type is a combination of </a:t>
            </a:r>
            <a:r>
              <a:rPr lang="en-US" sz="1800" b="1" dirty="0">
                <a:solidFill>
                  <a:schemeClr val="accent1">
                    <a:lumMod val="20000"/>
                    <a:lumOff val="80000"/>
                  </a:schemeClr>
                </a:solidFill>
                <a:latin typeface="Calibri" charset="0"/>
                <a:ea typeface="Calibri" charset="0"/>
                <a:cs typeface="Calibri" charset="0"/>
              </a:rPr>
              <a:t>kindness, insecurity and dominance: </a:t>
            </a:r>
            <a:r>
              <a:rPr lang="en-US" sz="1800" dirty="0">
                <a:latin typeface="Calibri" charset="0"/>
                <a:ea typeface="Calibri" charset="0"/>
                <a:cs typeface="Calibri" charset="0"/>
              </a:rPr>
              <a:t>Dominant behavior occurs when needed and useful. And they first grumble and warn at the same time (still kindness). Lycopodium clavatum bites when you pass a certain limit.</a:t>
            </a:r>
          </a:p>
          <a:p>
            <a:pPr marL="0" indent="0">
              <a:buNone/>
            </a:pPr>
            <a:r>
              <a:rPr lang="en-US" sz="1800" b="1" dirty="0" smtClean="0">
                <a:solidFill>
                  <a:srgbClr val="FFFF00"/>
                </a:solidFill>
                <a:latin typeface="Calibri" charset="0"/>
                <a:ea typeface="Calibri" charset="0"/>
                <a:cs typeface="Calibri" charset="0"/>
              </a:rPr>
              <a:t>Reason</a:t>
            </a:r>
            <a:r>
              <a:rPr lang="en-US" sz="1800" b="1" dirty="0" smtClean="0">
                <a:latin typeface="Calibri" charset="0"/>
                <a:ea typeface="Calibri" charset="0"/>
                <a:cs typeface="Calibri" charset="0"/>
              </a:rPr>
              <a:t/>
            </a:r>
            <a:br>
              <a:rPr lang="en-US" sz="1800" b="1" dirty="0" smtClean="0">
                <a:latin typeface="Calibri" charset="0"/>
                <a:ea typeface="Calibri" charset="0"/>
                <a:cs typeface="Calibri" charset="0"/>
              </a:rPr>
            </a:br>
            <a:r>
              <a:rPr lang="en-US" sz="1800" dirty="0" smtClean="0">
                <a:latin typeface="Calibri" charset="0"/>
                <a:ea typeface="Calibri" charset="0"/>
                <a:cs typeface="Calibri" charset="0"/>
              </a:rPr>
              <a:t>The </a:t>
            </a:r>
            <a:r>
              <a:rPr lang="en-US" sz="1800" dirty="0">
                <a:latin typeface="Calibri" charset="0"/>
                <a:ea typeface="Calibri" charset="0"/>
                <a:cs typeface="Calibri" charset="0"/>
              </a:rPr>
              <a:t>limit for aggression and biting comes closer to all the time as the dog is more and more </a:t>
            </a:r>
            <a:r>
              <a:rPr lang="en-US" sz="1800" dirty="0" smtClean="0">
                <a:latin typeface="Calibri" charset="0"/>
                <a:ea typeface="Calibri" charset="0"/>
                <a:cs typeface="Calibri" charset="0"/>
              </a:rPr>
              <a:t>restricted </a:t>
            </a:r>
            <a:r>
              <a:rPr lang="en-US" sz="1800" dirty="0">
                <a:latin typeface="Calibri" charset="0"/>
                <a:ea typeface="Calibri" charset="0"/>
                <a:cs typeface="Calibri" charset="0"/>
              </a:rPr>
              <a:t>in </a:t>
            </a:r>
            <a:r>
              <a:rPr lang="en-US" sz="1800" dirty="0" smtClean="0">
                <a:latin typeface="Calibri" charset="0"/>
                <a:ea typeface="Calibri" charset="0"/>
                <a:cs typeface="Calibri" charset="0"/>
              </a:rPr>
              <a:t>its physical </a:t>
            </a:r>
            <a:r>
              <a:rPr lang="en-US" sz="1800" dirty="0">
                <a:latin typeface="Calibri" charset="0"/>
                <a:ea typeface="Calibri" charset="0"/>
                <a:cs typeface="Calibri" charset="0"/>
              </a:rPr>
              <a:t>and mental area (conditioning). </a:t>
            </a:r>
            <a:r>
              <a:rPr lang="en-US" sz="1800" b="1" dirty="0">
                <a:solidFill>
                  <a:schemeClr val="accent1">
                    <a:lumMod val="20000"/>
                    <a:lumOff val="80000"/>
                  </a:schemeClr>
                </a:solidFill>
                <a:latin typeface="Calibri" charset="0"/>
                <a:ea typeface="Calibri" charset="0"/>
                <a:cs typeface="Calibri" charset="0"/>
              </a:rPr>
              <a:t>He or she does not tolerate (</a:t>
            </a:r>
            <a:r>
              <a:rPr lang="en-US" sz="1800" b="1" dirty="0" smtClean="0">
                <a:solidFill>
                  <a:schemeClr val="accent1">
                    <a:lumMod val="20000"/>
                    <a:lumOff val="80000"/>
                  </a:schemeClr>
                </a:solidFill>
                <a:latin typeface="Calibri" charset="0"/>
                <a:ea typeface="Calibri" charset="0"/>
                <a:cs typeface="Calibri" charset="0"/>
              </a:rPr>
              <a:t>incorrect) counteractivity</a:t>
            </a:r>
            <a:r>
              <a:rPr lang="en-US" sz="1800" b="1" dirty="0">
                <a:solidFill>
                  <a:schemeClr val="accent1">
                    <a:lumMod val="20000"/>
                    <a:lumOff val="80000"/>
                  </a:schemeClr>
                </a:solidFill>
                <a:latin typeface="Calibri" charset="0"/>
                <a:ea typeface="Calibri" charset="0"/>
                <a:cs typeface="Calibri" charset="0"/>
              </a:rPr>
              <a:t>.</a:t>
            </a:r>
          </a:p>
          <a:p>
            <a:pPr marL="0" indent="0">
              <a:buNone/>
            </a:pPr>
            <a:r>
              <a:rPr lang="en-US" sz="1800" b="1" dirty="0">
                <a:solidFill>
                  <a:srgbClr val="FFFF00"/>
                </a:solidFill>
                <a:latin typeface="Calibri" charset="0"/>
                <a:ea typeface="Calibri" charset="0"/>
                <a:cs typeface="Calibri" charset="0"/>
              </a:rPr>
              <a:t>Other </a:t>
            </a:r>
            <a:r>
              <a:rPr lang="en-US" sz="1800" b="1" dirty="0" smtClean="0">
                <a:solidFill>
                  <a:srgbClr val="FFFF00"/>
                </a:solidFill>
                <a:latin typeface="Calibri" charset="0"/>
                <a:ea typeface="Calibri" charset="0"/>
                <a:cs typeface="Calibri" charset="0"/>
              </a:rPr>
              <a:t>symptoms</a:t>
            </a:r>
            <a:r>
              <a:rPr lang="en-US" sz="1800" b="1" dirty="0" smtClean="0">
                <a:solidFill>
                  <a:schemeClr val="accent1">
                    <a:lumMod val="20000"/>
                    <a:lumOff val="80000"/>
                  </a:schemeClr>
                </a:solidFill>
                <a:latin typeface="Calibri" charset="0"/>
                <a:ea typeface="Calibri" charset="0"/>
                <a:cs typeface="Calibri" charset="0"/>
              </a:rPr>
              <a:t/>
            </a:r>
            <a:br>
              <a:rPr lang="en-US" sz="1800" b="1" dirty="0" smtClean="0">
                <a:solidFill>
                  <a:schemeClr val="accent1">
                    <a:lumMod val="20000"/>
                    <a:lumOff val="80000"/>
                  </a:schemeClr>
                </a:solidFill>
                <a:latin typeface="Calibri" charset="0"/>
                <a:ea typeface="Calibri" charset="0"/>
                <a:cs typeface="Calibri" charset="0"/>
              </a:rPr>
            </a:br>
            <a:r>
              <a:rPr lang="en-US" sz="1800" b="1" dirty="0" smtClean="0">
                <a:solidFill>
                  <a:schemeClr val="accent1">
                    <a:lumMod val="20000"/>
                    <a:lumOff val="80000"/>
                  </a:schemeClr>
                </a:solidFill>
                <a:latin typeface="Calibri" charset="0"/>
                <a:ea typeface="Calibri" charset="0"/>
                <a:cs typeface="Calibri" charset="0"/>
              </a:rPr>
              <a:t>Gastrointestinal </a:t>
            </a:r>
            <a:r>
              <a:rPr lang="en-US" sz="1800" b="1" dirty="0">
                <a:solidFill>
                  <a:schemeClr val="accent1">
                    <a:lumMod val="20000"/>
                    <a:lumOff val="80000"/>
                  </a:schemeClr>
                </a:solidFill>
                <a:latin typeface="Calibri" charset="0"/>
                <a:ea typeface="Calibri" charset="0"/>
                <a:cs typeface="Calibri" charset="0"/>
              </a:rPr>
              <a:t>problems. </a:t>
            </a:r>
            <a:r>
              <a:rPr lang="en-US" sz="1800" b="1" dirty="0" smtClean="0">
                <a:solidFill>
                  <a:schemeClr val="accent1">
                    <a:lumMod val="20000"/>
                    <a:lumOff val="80000"/>
                  </a:schemeClr>
                </a:solidFill>
                <a:latin typeface="Calibri" charset="0"/>
                <a:ea typeface="Calibri" charset="0"/>
                <a:cs typeface="Calibri" charset="0"/>
              </a:rPr>
              <a:t>Preference </a:t>
            </a:r>
            <a:r>
              <a:rPr lang="en-US" sz="1800" b="1" dirty="0">
                <a:solidFill>
                  <a:schemeClr val="accent1">
                    <a:lumMod val="20000"/>
                    <a:lumOff val="80000"/>
                  </a:schemeClr>
                </a:solidFill>
                <a:latin typeface="Calibri" charset="0"/>
                <a:ea typeface="Calibri" charset="0"/>
                <a:cs typeface="Calibri" charset="0"/>
              </a:rPr>
              <a:t>for pebbles/stones</a:t>
            </a:r>
            <a:endParaRPr lang="nl-NL" sz="1800" b="1" dirty="0">
              <a:solidFill>
                <a:schemeClr val="accent1">
                  <a:lumMod val="20000"/>
                  <a:lumOff val="80000"/>
                </a:schemeClr>
              </a:solidFill>
              <a:latin typeface="Calibri" charset="0"/>
              <a:ea typeface="Calibri" charset="0"/>
              <a:cs typeface="Calibri" charset="0"/>
            </a:endParaRPr>
          </a:p>
        </p:txBody>
      </p:sp>
    </p:spTree>
    <p:extLst>
      <p:ext uri="{BB962C8B-B14F-4D97-AF65-F5344CB8AC3E}">
        <p14:creationId xmlns="" xmlns:p14="http://schemas.microsoft.com/office/powerpoint/2010/main" val="388888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96332E-3734-4958-AB53-29C8E0B66DB7}"/>
              </a:ext>
            </a:extLst>
          </p:cNvPr>
          <p:cNvSpPr>
            <a:spLocks noGrp="1"/>
          </p:cNvSpPr>
          <p:nvPr>
            <p:ph type="title"/>
          </p:nvPr>
        </p:nvSpPr>
        <p:spPr>
          <a:xfrm>
            <a:off x="509286" y="762000"/>
            <a:ext cx="9404723" cy="555811"/>
          </a:xfrm>
        </p:spPr>
        <p:txBody>
          <a:bodyPr/>
          <a:lstStyle/>
          <a:p>
            <a:r>
              <a:rPr lang="nl-NL" sz="2000" b="1" dirty="0">
                <a:solidFill>
                  <a:srgbClr val="FFFF00"/>
                </a:solidFill>
                <a:latin typeface="Calibri" charset="0"/>
                <a:ea typeface="Calibri" charset="0"/>
                <a:cs typeface="Calibri" charset="0"/>
              </a:rPr>
              <a:t>5. Lachesis mutus</a:t>
            </a:r>
          </a:p>
        </p:txBody>
      </p:sp>
      <p:sp>
        <p:nvSpPr>
          <p:cNvPr id="3" name="Content Placeholder 2">
            <a:extLst>
              <a:ext uri="{FF2B5EF4-FFF2-40B4-BE49-F238E27FC236}">
                <a16:creationId xmlns:a16="http://schemas.microsoft.com/office/drawing/2014/main" xmlns="" id="{4686B118-B458-45AF-A92D-D87D8F5036ED}"/>
              </a:ext>
            </a:extLst>
          </p:cNvPr>
          <p:cNvSpPr>
            <a:spLocks noGrp="1"/>
          </p:cNvSpPr>
          <p:nvPr>
            <p:ph idx="1"/>
          </p:nvPr>
        </p:nvSpPr>
        <p:spPr>
          <a:xfrm>
            <a:off x="509286" y="1505447"/>
            <a:ext cx="11095526" cy="4202625"/>
          </a:xfrm>
        </p:spPr>
        <p:txBody>
          <a:bodyPr>
            <a:normAutofit/>
          </a:bodyPr>
          <a:lstStyle/>
          <a:p>
            <a:pPr marL="0" indent="0">
              <a:buNone/>
            </a:pPr>
            <a:r>
              <a:rPr lang="en-US" sz="1800" b="1" dirty="0" smtClean="0">
                <a:solidFill>
                  <a:srgbClr val="FFFF00"/>
                </a:solidFill>
                <a:latin typeface="Calibri" charset="0"/>
                <a:ea typeface="Calibri" charset="0"/>
                <a:cs typeface="Calibri" charset="0"/>
              </a:rPr>
              <a:t>Breed</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We </a:t>
            </a:r>
            <a:r>
              <a:rPr lang="en-US" sz="1800" dirty="0">
                <a:latin typeface="Calibri" charset="0"/>
                <a:ea typeface="Calibri" charset="0"/>
                <a:cs typeface="Calibri" charset="0"/>
              </a:rPr>
              <a:t>see it in all breeds and </a:t>
            </a:r>
            <a:r>
              <a:rPr lang="en-US" sz="1800" dirty="0" smtClean="0">
                <a:latin typeface="Calibri" charset="0"/>
                <a:ea typeface="Calibri" charset="0"/>
                <a:cs typeface="Calibri" charset="0"/>
              </a:rPr>
              <a:t>crosses.</a:t>
            </a:r>
          </a:p>
          <a:p>
            <a:pPr marL="0" indent="0">
              <a:buNone/>
            </a:pPr>
            <a:r>
              <a:rPr lang="en-US" sz="1800" b="1" dirty="0" smtClean="0">
                <a:solidFill>
                  <a:srgbClr val="FFFF00"/>
                </a:solidFill>
                <a:latin typeface="Calibri" charset="0"/>
                <a:ea typeface="Calibri" charset="0"/>
                <a:cs typeface="Calibri" charset="0"/>
              </a:rPr>
              <a:t>Place </a:t>
            </a:r>
            <a:r>
              <a:rPr lang="en-US" sz="1800" b="1" dirty="0">
                <a:solidFill>
                  <a:srgbClr val="FFFF00"/>
                </a:solidFill>
                <a:latin typeface="Calibri" charset="0"/>
                <a:ea typeface="Calibri" charset="0"/>
                <a:cs typeface="Calibri" charset="0"/>
              </a:rPr>
              <a:t>in the </a:t>
            </a:r>
            <a:r>
              <a:rPr lang="en-US" sz="1800" b="1" dirty="0" smtClean="0">
                <a:solidFill>
                  <a:srgbClr val="FFFF00"/>
                </a:solidFill>
                <a:latin typeface="Calibri" charset="0"/>
                <a:ea typeface="Calibri" charset="0"/>
                <a:cs typeface="Calibri" charset="0"/>
              </a:rPr>
              <a:t>hierarchy</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Ambivalent</a:t>
            </a:r>
            <a:endParaRPr lang="en-US" sz="1800" dirty="0">
              <a:latin typeface="Calibri" charset="0"/>
              <a:ea typeface="Calibri" charset="0"/>
              <a:cs typeface="Calibri" charset="0"/>
            </a:endParaRPr>
          </a:p>
          <a:p>
            <a:pPr marL="0" indent="0">
              <a:buNone/>
            </a:pPr>
            <a:r>
              <a:rPr lang="en-US" sz="1800" b="1" dirty="0" smtClean="0">
                <a:solidFill>
                  <a:srgbClr val="FFFF00"/>
                </a:solidFill>
                <a:latin typeface="Calibri" charset="0"/>
                <a:ea typeface="Calibri" charset="0"/>
                <a:cs typeface="Calibri" charset="0"/>
              </a:rPr>
              <a:t>Behavior</a:t>
            </a:r>
            <a:r>
              <a:rPr lang="en-US" sz="1800" b="1" dirty="0">
                <a:solidFill>
                  <a:srgbClr val="FFFF00"/>
                </a:solidFill>
                <a:latin typeface="Calibri" charset="0"/>
                <a:ea typeface="Calibri" charset="0"/>
                <a:cs typeface="Calibri" charset="0"/>
              </a:rPr>
              <a:t/>
            </a:r>
            <a:br>
              <a:rPr lang="en-US" sz="1800" b="1" dirty="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The </a:t>
            </a:r>
            <a:r>
              <a:rPr lang="en-US" sz="1800" dirty="0">
                <a:latin typeface="Calibri" charset="0"/>
                <a:ea typeface="Calibri" charset="0"/>
                <a:cs typeface="Calibri" charset="0"/>
              </a:rPr>
              <a:t>main characteristic of Lachesis mutus is an </a:t>
            </a:r>
            <a:r>
              <a:rPr lang="en-US" sz="1800" b="1" dirty="0">
                <a:solidFill>
                  <a:schemeClr val="accent1">
                    <a:lumMod val="20000"/>
                    <a:lumOff val="80000"/>
                  </a:schemeClr>
                </a:solidFill>
                <a:latin typeface="Calibri" charset="0"/>
                <a:ea typeface="Calibri" charset="0"/>
                <a:cs typeface="Calibri" charset="0"/>
              </a:rPr>
              <a:t>aggressive (!) form of jealousy (!)</a:t>
            </a:r>
            <a:r>
              <a:rPr lang="en-US" sz="1800" dirty="0">
                <a:latin typeface="Calibri" charset="0"/>
                <a:ea typeface="Calibri" charset="0"/>
                <a:cs typeface="Calibri" charset="0"/>
              </a:rPr>
              <a:t>. From a sneaky, low, creeping </a:t>
            </a:r>
            <a:r>
              <a:rPr lang="en-US" sz="1800" dirty="0" smtClean="0">
                <a:latin typeface="Calibri" charset="0"/>
                <a:ea typeface="Calibri" charset="0"/>
                <a:cs typeface="Calibri" charset="0"/>
              </a:rPr>
              <a:t>attitude </a:t>
            </a:r>
            <a:r>
              <a:rPr lang="en-US" sz="1800" dirty="0">
                <a:latin typeface="Calibri" charset="0"/>
                <a:ea typeface="Calibri" charset="0"/>
                <a:cs typeface="Calibri" charset="0"/>
              </a:rPr>
              <a:t>suddenly attack and bite (with injury). It is deliberate aggression and thus no reflexive defensive aggression.</a:t>
            </a:r>
          </a:p>
          <a:p>
            <a:pPr marL="0" indent="0">
              <a:buNone/>
            </a:pPr>
            <a:r>
              <a:rPr lang="en-US" sz="1800" b="1" dirty="0" smtClean="0">
                <a:solidFill>
                  <a:srgbClr val="FFFF00"/>
                </a:solidFill>
                <a:latin typeface="Calibri" charset="0"/>
                <a:ea typeface="Calibri" charset="0"/>
                <a:cs typeface="Calibri" charset="0"/>
              </a:rPr>
              <a:t>Reason</a:t>
            </a:r>
            <a:br>
              <a:rPr lang="en-US" sz="1800" b="1" dirty="0" smtClean="0">
                <a:solidFill>
                  <a:srgbClr val="FFFF00"/>
                </a:solidFill>
                <a:latin typeface="Calibri" charset="0"/>
                <a:ea typeface="Calibri" charset="0"/>
                <a:cs typeface="Calibri" charset="0"/>
              </a:rPr>
            </a:br>
            <a:r>
              <a:rPr lang="en-US" sz="1800" b="1" dirty="0" smtClean="0">
                <a:solidFill>
                  <a:schemeClr val="accent1">
                    <a:lumMod val="20000"/>
                    <a:lumOff val="80000"/>
                  </a:schemeClr>
                </a:solidFill>
                <a:latin typeface="Calibri" charset="0"/>
                <a:ea typeface="Calibri" charset="0"/>
                <a:cs typeface="Calibri" charset="0"/>
              </a:rPr>
              <a:t>Jealousy</a:t>
            </a:r>
            <a:r>
              <a:rPr lang="en-US" sz="1800" b="1" dirty="0">
                <a:solidFill>
                  <a:schemeClr val="accent1">
                    <a:lumMod val="20000"/>
                    <a:lumOff val="80000"/>
                  </a:schemeClr>
                </a:solidFill>
                <a:latin typeface="Calibri" charset="0"/>
                <a:ea typeface="Calibri" charset="0"/>
                <a:cs typeface="Calibri" charset="0"/>
              </a:rPr>
              <a:t>. Castration. </a:t>
            </a:r>
            <a:r>
              <a:rPr lang="en-US" sz="1800" dirty="0">
                <a:latin typeface="Calibri" charset="0"/>
                <a:ea typeface="Calibri" charset="0"/>
                <a:cs typeface="Calibri" charset="0"/>
              </a:rPr>
              <a:t>Drug-like suppression of heat/sexuality</a:t>
            </a:r>
          </a:p>
          <a:p>
            <a:pPr marL="0" indent="0">
              <a:buNone/>
            </a:pPr>
            <a:r>
              <a:rPr lang="en-US" sz="1800" b="1" dirty="0">
                <a:solidFill>
                  <a:srgbClr val="FFFF00"/>
                </a:solidFill>
                <a:latin typeface="Calibri" charset="0"/>
                <a:ea typeface="Calibri" charset="0"/>
                <a:cs typeface="Calibri" charset="0"/>
              </a:rPr>
              <a:t>Other </a:t>
            </a:r>
            <a:r>
              <a:rPr lang="en-US" sz="1800" b="1" dirty="0" smtClean="0">
                <a:solidFill>
                  <a:srgbClr val="FFFF00"/>
                </a:solidFill>
                <a:latin typeface="Calibri" charset="0"/>
                <a:ea typeface="Calibri" charset="0"/>
                <a:cs typeface="Calibri" charset="0"/>
              </a:rPr>
              <a:t>symptoms|</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Lachesis </a:t>
            </a:r>
            <a:r>
              <a:rPr lang="en-US" sz="1800" dirty="0">
                <a:latin typeface="Calibri" charset="0"/>
                <a:ea typeface="Calibri" charset="0"/>
                <a:cs typeface="Calibri" charset="0"/>
              </a:rPr>
              <a:t>mutus is characterized by its </a:t>
            </a:r>
            <a:r>
              <a:rPr lang="en-US" sz="1800" b="1" dirty="0">
                <a:solidFill>
                  <a:schemeClr val="accent1">
                    <a:lumMod val="20000"/>
                    <a:lumOff val="80000"/>
                  </a:schemeClr>
                </a:solidFill>
                <a:latin typeface="Calibri" charset="0"/>
                <a:ea typeface="Calibri" charset="0"/>
                <a:cs typeface="Calibri" charset="0"/>
              </a:rPr>
              <a:t>highly left-sided laterality</a:t>
            </a:r>
            <a:r>
              <a:rPr lang="en-US" sz="1800" dirty="0">
                <a:latin typeface="Calibri" charset="0"/>
                <a:ea typeface="Calibri" charset="0"/>
                <a:cs typeface="Calibri" charset="0"/>
              </a:rPr>
              <a:t>. Especially the combination: 	</a:t>
            </a:r>
            <a:r>
              <a:rPr lang="en-US" sz="1800" b="1" dirty="0">
                <a:solidFill>
                  <a:schemeClr val="accent1">
                    <a:lumMod val="20000"/>
                    <a:lumOff val="80000"/>
                  </a:schemeClr>
                </a:solidFill>
                <a:latin typeface="Calibri" charset="0"/>
                <a:ea typeface="Calibri" charset="0"/>
                <a:cs typeface="Calibri" charset="0"/>
              </a:rPr>
              <a:t>left-sidedness, aggressive jealousy and castration as aetiology / modality of aggravation,</a:t>
            </a:r>
            <a:r>
              <a:rPr lang="en-US" sz="1800" dirty="0">
                <a:latin typeface="Calibri" charset="0"/>
                <a:ea typeface="Calibri" charset="0"/>
                <a:cs typeface="Calibri" charset="0"/>
              </a:rPr>
              <a:t> </a:t>
            </a:r>
            <a:r>
              <a:rPr lang="en-US" sz="1800" dirty="0" smtClean="0">
                <a:latin typeface="Calibri" charset="0"/>
                <a:ea typeface="Calibri" charset="0"/>
                <a:cs typeface="Calibri" charset="0"/>
              </a:rPr>
              <a:t>is a </a:t>
            </a:r>
            <a:r>
              <a:rPr lang="en-US" sz="1800" dirty="0">
                <a:latin typeface="Calibri" charset="0"/>
                <a:ea typeface="Calibri" charset="0"/>
                <a:cs typeface="Calibri" charset="0"/>
              </a:rPr>
              <a:t>key combination for Lachesis mutus.</a:t>
            </a:r>
            <a:endParaRPr lang="nl-NL" sz="1800" dirty="0">
              <a:latin typeface="Calibri" charset="0"/>
              <a:ea typeface="Calibri" charset="0"/>
              <a:cs typeface="Calibri" charset="0"/>
            </a:endParaRPr>
          </a:p>
        </p:txBody>
      </p:sp>
    </p:spTree>
    <p:extLst>
      <p:ext uri="{BB962C8B-B14F-4D97-AF65-F5344CB8AC3E}">
        <p14:creationId xmlns="" xmlns:p14="http://schemas.microsoft.com/office/powerpoint/2010/main" val="2681052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04F91-375E-4189-99AF-D2E55F996127}"/>
              </a:ext>
            </a:extLst>
          </p:cNvPr>
          <p:cNvSpPr>
            <a:spLocks noGrp="1"/>
          </p:cNvSpPr>
          <p:nvPr>
            <p:ph type="title"/>
          </p:nvPr>
        </p:nvSpPr>
        <p:spPr/>
        <p:txBody>
          <a:bodyPr/>
          <a:lstStyle/>
          <a:p>
            <a:r>
              <a:rPr lang="nl-NL" sz="2000" b="1" dirty="0">
                <a:solidFill>
                  <a:srgbClr val="FFFF00"/>
                </a:solidFill>
              </a:rPr>
              <a:t>9. </a:t>
            </a:r>
            <a:r>
              <a:rPr lang="nl-NL" sz="2000" b="1" dirty="0" err="1">
                <a:solidFill>
                  <a:srgbClr val="FFFF00"/>
                </a:solidFill>
                <a:latin typeface="Calibri" charset="0"/>
                <a:ea typeface="Calibri" charset="0"/>
                <a:cs typeface="Calibri" charset="0"/>
              </a:rPr>
              <a:t>Hyoscyamus</a:t>
            </a:r>
            <a:r>
              <a:rPr lang="nl-NL" sz="2000" b="1" dirty="0">
                <a:solidFill>
                  <a:srgbClr val="FFFF00"/>
                </a:solidFill>
                <a:latin typeface="Calibri" charset="0"/>
                <a:ea typeface="Calibri" charset="0"/>
                <a:cs typeface="Calibri" charset="0"/>
              </a:rPr>
              <a:t> </a:t>
            </a:r>
            <a:r>
              <a:rPr lang="nl-NL" sz="2000" b="1" dirty="0" err="1">
                <a:solidFill>
                  <a:srgbClr val="FFFF00"/>
                </a:solidFill>
                <a:latin typeface="Calibri" charset="0"/>
                <a:ea typeface="Calibri" charset="0"/>
                <a:cs typeface="Calibri" charset="0"/>
              </a:rPr>
              <a:t>niger</a:t>
            </a:r>
            <a:endParaRPr lang="nl-NL" sz="2000" b="1" dirty="0">
              <a:solidFill>
                <a:srgbClr val="FFFF00"/>
              </a:solidFill>
              <a:latin typeface="Calibri" charset="0"/>
              <a:ea typeface="Calibri" charset="0"/>
              <a:cs typeface="Calibri" charset="0"/>
            </a:endParaRPr>
          </a:p>
        </p:txBody>
      </p:sp>
      <p:sp>
        <p:nvSpPr>
          <p:cNvPr id="3" name="Content Placeholder 2">
            <a:extLst>
              <a:ext uri="{FF2B5EF4-FFF2-40B4-BE49-F238E27FC236}">
                <a16:creationId xmlns:a16="http://schemas.microsoft.com/office/drawing/2014/main" xmlns="" id="{24FDAA32-61A0-4149-8629-D43D4AC95500}"/>
              </a:ext>
            </a:extLst>
          </p:cNvPr>
          <p:cNvSpPr>
            <a:spLocks noGrp="1"/>
          </p:cNvSpPr>
          <p:nvPr>
            <p:ph idx="1"/>
          </p:nvPr>
        </p:nvSpPr>
        <p:spPr>
          <a:xfrm>
            <a:off x="646111" y="1373373"/>
            <a:ext cx="10860089" cy="4570228"/>
          </a:xfrm>
        </p:spPr>
        <p:txBody>
          <a:bodyPr>
            <a:normAutofit/>
          </a:bodyPr>
          <a:lstStyle/>
          <a:p>
            <a:pPr marL="0" indent="0">
              <a:buNone/>
            </a:pPr>
            <a:r>
              <a:rPr lang="en-US" sz="1800" b="1" dirty="0" smtClean="0">
                <a:solidFill>
                  <a:srgbClr val="FFFF00"/>
                </a:solidFill>
                <a:latin typeface="Calibri" charset="0"/>
                <a:ea typeface="Calibri" charset="0"/>
                <a:cs typeface="Calibri" charset="0"/>
              </a:rPr>
              <a:t>Breed</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Usually </a:t>
            </a:r>
            <a:r>
              <a:rPr lang="en-US" sz="1800" dirty="0">
                <a:latin typeface="Calibri" charset="0"/>
                <a:ea typeface="Calibri" charset="0"/>
                <a:cs typeface="Calibri" charset="0"/>
              </a:rPr>
              <a:t>seen in smaller breeds such as the Toy Poodle. But also in medium and large varieties, </a:t>
            </a:r>
            <a:r>
              <a:rPr lang="en-US" sz="1800" dirty="0" smtClean="0">
                <a:latin typeface="Calibri" charset="0"/>
                <a:ea typeface="Calibri" charset="0"/>
                <a:cs typeface="Calibri" charset="0"/>
              </a:rPr>
              <a:t>although </a:t>
            </a:r>
            <a:r>
              <a:rPr lang="en-US" sz="1800" dirty="0">
                <a:latin typeface="Calibri" charset="0"/>
                <a:ea typeface="Calibri" charset="0"/>
                <a:cs typeface="Calibri" charset="0"/>
              </a:rPr>
              <a:t>the symptoms may be less fierce / clear.</a:t>
            </a:r>
          </a:p>
          <a:p>
            <a:pPr marL="0" indent="0">
              <a:buNone/>
            </a:pPr>
            <a:r>
              <a:rPr lang="en-US" sz="1800" b="1" dirty="0">
                <a:solidFill>
                  <a:srgbClr val="FFFF00"/>
                </a:solidFill>
                <a:latin typeface="Calibri" charset="0"/>
                <a:ea typeface="Calibri" charset="0"/>
                <a:cs typeface="Calibri" charset="0"/>
              </a:rPr>
              <a:t>Place in the </a:t>
            </a:r>
            <a:r>
              <a:rPr lang="en-US" sz="1800" b="1" dirty="0" smtClean="0">
                <a:solidFill>
                  <a:srgbClr val="FFFF00"/>
                </a:solidFill>
                <a:latin typeface="Calibri" charset="0"/>
                <a:ea typeface="Calibri" charset="0"/>
                <a:cs typeface="Calibri" charset="0"/>
              </a:rPr>
              <a:t>hierarchy</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Hyoscyamus </a:t>
            </a:r>
            <a:r>
              <a:rPr lang="en-US" sz="1800" dirty="0">
                <a:latin typeface="Calibri" charset="0"/>
                <a:ea typeface="Calibri" charset="0"/>
                <a:cs typeface="Calibri" charset="0"/>
              </a:rPr>
              <a:t>niger is submissive. State in the hierarchy above Pulsatilla pratensis. Hyoscyamus niger </a:t>
            </a:r>
            <a:r>
              <a:rPr lang="en-US" sz="1800" dirty="0" smtClean="0">
                <a:latin typeface="Calibri" charset="0"/>
                <a:ea typeface="Calibri" charset="0"/>
                <a:cs typeface="Calibri" charset="0"/>
              </a:rPr>
              <a:t>certainly </a:t>
            </a:r>
            <a:r>
              <a:rPr lang="en-US" sz="1800" dirty="0">
                <a:latin typeface="Calibri" charset="0"/>
                <a:ea typeface="Calibri" charset="0"/>
                <a:cs typeface="Calibri" charset="0"/>
              </a:rPr>
              <a:t>does not surrender as Pulsatilla pratensis.</a:t>
            </a:r>
          </a:p>
          <a:p>
            <a:pPr marL="0" indent="0">
              <a:buNone/>
            </a:pPr>
            <a:r>
              <a:rPr lang="en-US" sz="1800" b="1" dirty="0" smtClean="0">
                <a:solidFill>
                  <a:srgbClr val="FFFF00"/>
                </a:solidFill>
                <a:latin typeface="Calibri" charset="0"/>
                <a:ea typeface="Calibri" charset="0"/>
                <a:cs typeface="Calibri" charset="0"/>
              </a:rPr>
              <a:t>Behaviour</a:t>
            </a:r>
            <a:r>
              <a:rPr lang="en-US" sz="1800" b="1" dirty="0">
                <a:solidFill>
                  <a:srgbClr val="FFFF00"/>
                </a:solidFill>
                <a:latin typeface="Calibri" charset="0"/>
                <a:ea typeface="Calibri" charset="0"/>
                <a:cs typeface="Calibri" charset="0"/>
              </a:rPr>
              <a:t/>
            </a:r>
            <a:br>
              <a:rPr lang="en-US" sz="1800" b="1" dirty="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Important </a:t>
            </a:r>
            <a:r>
              <a:rPr lang="en-US" sz="1800" dirty="0">
                <a:latin typeface="Calibri" charset="0"/>
                <a:ea typeface="Calibri" charset="0"/>
                <a:cs typeface="Calibri" charset="0"/>
              </a:rPr>
              <a:t>feature of Hyoscyamus niger is: </a:t>
            </a:r>
            <a:r>
              <a:rPr lang="en-US" sz="1800" b="1" dirty="0">
                <a:solidFill>
                  <a:schemeClr val="accent1">
                    <a:lumMod val="20000"/>
                    <a:lumOff val="80000"/>
                  </a:schemeClr>
                </a:solidFill>
                <a:latin typeface="Calibri" charset="0"/>
                <a:ea typeface="Calibri" charset="0"/>
                <a:cs typeface="Calibri" charset="0"/>
              </a:rPr>
              <a:t>severe defensiveness (!) aggression with hysteria(!) </a:t>
            </a:r>
            <a:r>
              <a:rPr lang="en-US" sz="1800" b="1" dirty="0" smtClean="0">
                <a:solidFill>
                  <a:schemeClr val="accent1">
                    <a:lumMod val="20000"/>
                    <a:lumOff val="80000"/>
                  </a:schemeClr>
                </a:solidFill>
                <a:latin typeface="Calibri" charset="0"/>
                <a:ea typeface="Calibri" charset="0"/>
                <a:cs typeface="Calibri" charset="0"/>
              </a:rPr>
              <a:t>Barking </a:t>
            </a:r>
            <a:r>
              <a:rPr lang="en-US" sz="1800" b="1" dirty="0">
                <a:solidFill>
                  <a:schemeClr val="accent1">
                    <a:lumMod val="20000"/>
                    <a:lumOff val="80000"/>
                  </a:schemeClr>
                </a:solidFill>
                <a:latin typeface="Calibri" charset="0"/>
                <a:ea typeface="Calibri" charset="0"/>
                <a:cs typeface="Calibri" charset="0"/>
              </a:rPr>
              <a:t>/ screaming, blind snapping, passive (!) loss of urine and (often) feces. Then panic flights (!) </a:t>
            </a:r>
            <a:r>
              <a:rPr lang="en-US" sz="1800" b="1" dirty="0" smtClean="0">
                <a:solidFill>
                  <a:schemeClr val="accent1">
                    <a:lumMod val="20000"/>
                    <a:lumOff val="80000"/>
                  </a:schemeClr>
                </a:solidFill>
                <a:latin typeface="Calibri" charset="0"/>
                <a:ea typeface="Calibri" charset="0"/>
                <a:cs typeface="Calibri" charset="0"/>
              </a:rPr>
              <a:t>and </a:t>
            </a:r>
            <a:r>
              <a:rPr lang="en-US" sz="1800" b="1" dirty="0">
                <a:solidFill>
                  <a:schemeClr val="accent1">
                    <a:lumMod val="20000"/>
                    <a:lumOff val="80000"/>
                  </a:schemeClr>
                </a:solidFill>
                <a:latin typeface="Calibri" charset="0"/>
                <a:ea typeface="Calibri" charset="0"/>
                <a:cs typeface="Calibri" charset="0"/>
              </a:rPr>
              <a:t>hiding (!).</a:t>
            </a:r>
          </a:p>
          <a:p>
            <a:pPr marL="0" indent="0">
              <a:buNone/>
            </a:pPr>
            <a:r>
              <a:rPr lang="en-US" sz="1800" b="1" dirty="0" smtClean="0">
                <a:solidFill>
                  <a:srgbClr val="FFFF00"/>
                </a:solidFill>
                <a:latin typeface="Calibri" charset="0"/>
                <a:ea typeface="Calibri" charset="0"/>
                <a:cs typeface="Calibri" charset="0"/>
              </a:rPr>
              <a:t>Reason</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Fear</a:t>
            </a:r>
            <a:endParaRPr lang="en-US" sz="1800" dirty="0">
              <a:latin typeface="Calibri" charset="0"/>
              <a:ea typeface="Calibri" charset="0"/>
              <a:cs typeface="Calibri" charset="0"/>
            </a:endParaRPr>
          </a:p>
          <a:p>
            <a:pPr marL="0" indent="0">
              <a:buNone/>
            </a:pPr>
            <a:r>
              <a:rPr lang="en-US" sz="1800" b="1" dirty="0">
                <a:solidFill>
                  <a:srgbClr val="FFFF00"/>
                </a:solidFill>
                <a:latin typeface="Calibri" charset="0"/>
                <a:ea typeface="Calibri" charset="0"/>
                <a:cs typeface="Calibri" charset="0"/>
              </a:rPr>
              <a:t>Other </a:t>
            </a:r>
            <a:r>
              <a:rPr lang="en-US" sz="1800" b="1" dirty="0" smtClean="0">
                <a:solidFill>
                  <a:srgbClr val="FFFF00"/>
                </a:solidFill>
                <a:latin typeface="Calibri" charset="0"/>
                <a:ea typeface="Calibri" charset="0"/>
                <a:cs typeface="Calibri" charset="0"/>
              </a:rPr>
              <a:t>symptoms</a:t>
            </a:r>
            <a:br>
              <a:rPr lang="en-US" sz="1800" b="1" dirty="0" smtClean="0">
                <a:solidFill>
                  <a:srgbClr val="FFFF00"/>
                </a:solidFill>
                <a:latin typeface="Calibri" charset="0"/>
                <a:ea typeface="Calibri" charset="0"/>
                <a:cs typeface="Calibri" charset="0"/>
              </a:rPr>
            </a:br>
            <a:r>
              <a:rPr lang="en-US" sz="1800" b="1" dirty="0" smtClean="0">
                <a:solidFill>
                  <a:schemeClr val="accent1">
                    <a:lumMod val="20000"/>
                    <a:lumOff val="80000"/>
                  </a:schemeClr>
                </a:solidFill>
                <a:latin typeface="Calibri" charset="0"/>
                <a:ea typeface="Calibri" charset="0"/>
                <a:cs typeface="Calibri" charset="0"/>
              </a:rPr>
              <a:t>Separation </a:t>
            </a:r>
            <a:r>
              <a:rPr lang="en-US" sz="1800" b="1" dirty="0">
                <a:solidFill>
                  <a:schemeClr val="accent1">
                    <a:lumMod val="20000"/>
                    <a:lumOff val="80000"/>
                  </a:schemeClr>
                </a:solidFill>
                <a:latin typeface="Calibri" charset="0"/>
                <a:ea typeface="Calibri" charset="0"/>
                <a:cs typeface="Calibri" charset="0"/>
              </a:rPr>
              <a:t>anxiety</a:t>
            </a:r>
            <a:r>
              <a:rPr lang="en-US" sz="1800" dirty="0">
                <a:latin typeface="Calibri" charset="0"/>
                <a:ea typeface="Calibri" charset="0"/>
                <a:cs typeface="Calibri" charset="0"/>
              </a:rPr>
              <a:t>, </a:t>
            </a:r>
            <a:r>
              <a:rPr lang="en-US" sz="1800" b="1" dirty="0">
                <a:solidFill>
                  <a:schemeClr val="accent1">
                    <a:lumMod val="20000"/>
                    <a:lumOff val="80000"/>
                  </a:schemeClr>
                </a:solidFill>
                <a:latin typeface="Calibri" charset="0"/>
                <a:ea typeface="Calibri" charset="0"/>
                <a:cs typeface="Calibri" charset="0"/>
              </a:rPr>
              <a:t>automutilation (lick granulomas, obsessive licking on the abdominal skin), </a:t>
            </a:r>
            <a:r>
              <a:rPr lang="en-US" sz="1800" b="1" dirty="0" smtClean="0">
                <a:solidFill>
                  <a:schemeClr val="accent1">
                    <a:lumMod val="20000"/>
                    <a:lumOff val="80000"/>
                  </a:schemeClr>
                </a:solidFill>
                <a:latin typeface="Calibri" charset="0"/>
                <a:ea typeface="Calibri" charset="0"/>
                <a:cs typeface="Calibri" charset="0"/>
              </a:rPr>
              <a:t>epilepsy</a:t>
            </a:r>
            <a:r>
              <a:rPr lang="en-US" sz="1800" b="1" dirty="0">
                <a:solidFill>
                  <a:schemeClr val="accent1">
                    <a:lumMod val="20000"/>
                    <a:lumOff val="80000"/>
                  </a:schemeClr>
                </a:solidFill>
                <a:latin typeface="Calibri" charset="0"/>
                <a:ea typeface="Calibri" charset="0"/>
                <a:cs typeface="Calibri" charset="0"/>
              </a:rPr>
              <a:t>.</a:t>
            </a:r>
            <a:endParaRPr lang="nl-NL" sz="1800" b="1" dirty="0">
              <a:solidFill>
                <a:schemeClr val="accent1">
                  <a:lumMod val="20000"/>
                  <a:lumOff val="80000"/>
                </a:schemeClr>
              </a:solidFill>
              <a:latin typeface="Calibri" charset="0"/>
              <a:ea typeface="Calibri" charset="0"/>
              <a:cs typeface="Calibri" charset="0"/>
            </a:endParaRPr>
          </a:p>
        </p:txBody>
      </p:sp>
    </p:spTree>
    <p:extLst>
      <p:ext uri="{BB962C8B-B14F-4D97-AF65-F5344CB8AC3E}">
        <p14:creationId xmlns="" xmlns:p14="http://schemas.microsoft.com/office/powerpoint/2010/main" val="7626476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1AF712-2EA5-48F2-8FB6-0C3E1D99E3A7}"/>
              </a:ext>
            </a:extLst>
          </p:cNvPr>
          <p:cNvSpPr>
            <a:spLocks noGrp="1"/>
          </p:cNvSpPr>
          <p:nvPr>
            <p:ph type="title"/>
          </p:nvPr>
        </p:nvSpPr>
        <p:spPr>
          <a:xfrm>
            <a:off x="661351" y="533111"/>
            <a:ext cx="9404723" cy="1400530"/>
          </a:xfrm>
        </p:spPr>
        <p:txBody>
          <a:bodyPr/>
          <a:lstStyle/>
          <a:p>
            <a:r>
              <a:rPr lang="nl-NL" sz="2000" b="1" dirty="0" smtClean="0">
                <a:solidFill>
                  <a:srgbClr val="FFFF00"/>
                </a:solidFill>
                <a:latin typeface="Calibri" charset="0"/>
                <a:ea typeface="Calibri" charset="0"/>
                <a:cs typeface="Calibri" charset="0"/>
              </a:rPr>
              <a:t>10. Pulsatilla pratensis</a:t>
            </a:r>
            <a:endParaRPr lang="nl-NL" sz="2000" b="1" dirty="0">
              <a:solidFill>
                <a:srgbClr val="FFFF00"/>
              </a:solidFill>
              <a:latin typeface="Calibri" charset="0"/>
              <a:ea typeface="Calibri" charset="0"/>
              <a:cs typeface="Calibri" charset="0"/>
            </a:endParaRPr>
          </a:p>
        </p:txBody>
      </p:sp>
      <p:sp>
        <p:nvSpPr>
          <p:cNvPr id="3" name="Content Placeholder 2">
            <a:extLst>
              <a:ext uri="{FF2B5EF4-FFF2-40B4-BE49-F238E27FC236}">
                <a16:creationId xmlns:a16="http://schemas.microsoft.com/office/drawing/2014/main" xmlns="" id="{BF6B044F-175C-4299-82A9-1BB2A2FBC29C}"/>
              </a:ext>
            </a:extLst>
          </p:cNvPr>
          <p:cNvSpPr>
            <a:spLocks noGrp="1"/>
          </p:cNvSpPr>
          <p:nvPr>
            <p:ph idx="1"/>
          </p:nvPr>
        </p:nvSpPr>
        <p:spPr>
          <a:xfrm>
            <a:off x="661351" y="1233376"/>
            <a:ext cx="10875329" cy="4969304"/>
          </a:xfrm>
        </p:spPr>
        <p:txBody>
          <a:bodyPr>
            <a:normAutofit/>
          </a:bodyPr>
          <a:lstStyle/>
          <a:p>
            <a:pPr marL="0" indent="0">
              <a:buNone/>
            </a:pPr>
            <a:r>
              <a:rPr lang="en-US" sz="1800" b="1" dirty="0" smtClean="0">
                <a:solidFill>
                  <a:srgbClr val="FFFF00"/>
                </a:solidFill>
                <a:latin typeface="Calibri" charset="0"/>
                <a:ea typeface="Calibri" charset="0"/>
                <a:cs typeface="Calibri" charset="0"/>
              </a:rPr>
              <a:t>Breed</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We </a:t>
            </a:r>
            <a:r>
              <a:rPr lang="en-US" sz="1800" dirty="0">
                <a:latin typeface="Calibri" charset="0"/>
                <a:ea typeface="Calibri" charset="0"/>
                <a:cs typeface="Calibri" charset="0"/>
              </a:rPr>
              <a:t>see the Pulsatilla pratensis type in all breeds and crosses. The Labrador bitch and the rough-haired </a:t>
            </a:r>
            <a:r>
              <a:rPr lang="en-US" sz="1800" dirty="0" smtClean="0">
                <a:latin typeface="Calibri" charset="0"/>
                <a:ea typeface="Calibri" charset="0"/>
                <a:cs typeface="Calibri" charset="0"/>
              </a:rPr>
              <a:t>dachshund are </a:t>
            </a:r>
            <a:r>
              <a:rPr lang="en-US" sz="1800" dirty="0">
                <a:latin typeface="Calibri" charset="0"/>
                <a:ea typeface="Calibri" charset="0"/>
                <a:cs typeface="Calibri" charset="0"/>
              </a:rPr>
              <a:t>good models of the type. </a:t>
            </a:r>
          </a:p>
          <a:p>
            <a:pPr marL="0" indent="0">
              <a:buNone/>
            </a:pPr>
            <a:r>
              <a:rPr lang="en-US" sz="1800" b="1" dirty="0">
                <a:solidFill>
                  <a:srgbClr val="FFFF00"/>
                </a:solidFill>
                <a:latin typeface="Calibri" charset="0"/>
                <a:ea typeface="Calibri" charset="0"/>
                <a:cs typeface="Calibri" charset="0"/>
              </a:rPr>
              <a:t>Place in the </a:t>
            </a:r>
            <a:r>
              <a:rPr lang="en-US" sz="1800" b="1" dirty="0" smtClean="0">
                <a:solidFill>
                  <a:srgbClr val="FFFF00"/>
                </a:solidFill>
                <a:latin typeface="Calibri" charset="0"/>
                <a:ea typeface="Calibri" charset="0"/>
                <a:cs typeface="Calibri" charset="0"/>
              </a:rPr>
              <a:t>hierarchy</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Extremely </a:t>
            </a:r>
            <a:r>
              <a:rPr lang="en-US" sz="1800" dirty="0">
                <a:latin typeface="Calibri" charset="0"/>
                <a:ea typeface="Calibri" charset="0"/>
                <a:cs typeface="Calibri" charset="0"/>
              </a:rPr>
              <a:t>submissive (bitch). The last in the progression of the hierarchy from dominant to submissive.</a:t>
            </a:r>
          </a:p>
          <a:p>
            <a:pPr marL="0" indent="0">
              <a:buNone/>
            </a:pPr>
            <a:r>
              <a:rPr lang="en-US" sz="1800" b="1" dirty="0" smtClean="0">
                <a:solidFill>
                  <a:srgbClr val="FFFF00"/>
                </a:solidFill>
                <a:latin typeface="Calibri" charset="0"/>
                <a:ea typeface="Calibri" charset="0"/>
                <a:cs typeface="Calibri" charset="0"/>
              </a:rPr>
              <a:t>Behaviour</a:t>
            </a:r>
            <a:r>
              <a:rPr lang="en-US" sz="1800" b="1" dirty="0">
                <a:solidFill>
                  <a:srgbClr val="FFFF00"/>
                </a:solidFill>
                <a:latin typeface="Calibri" charset="0"/>
                <a:ea typeface="Calibri" charset="0"/>
                <a:cs typeface="Calibri" charset="0"/>
              </a:rPr>
              <a:t/>
            </a:r>
            <a:br>
              <a:rPr lang="en-US" sz="1800" b="1" dirty="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Principally</a:t>
            </a:r>
            <a:r>
              <a:rPr lang="en-US" sz="1800" dirty="0">
                <a:latin typeface="Calibri" charset="0"/>
                <a:ea typeface="Calibri" charset="0"/>
                <a:cs typeface="Calibri" charset="0"/>
              </a:rPr>
              <a:t>, very rare aggression in </a:t>
            </a:r>
            <a:r>
              <a:rPr lang="en-US" sz="1800" b="1" dirty="0">
                <a:solidFill>
                  <a:schemeClr val="accent1">
                    <a:lumMod val="20000"/>
                    <a:lumOff val="80000"/>
                  </a:schemeClr>
                </a:solidFill>
                <a:latin typeface="Calibri" charset="0"/>
                <a:ea typeface="Calibri" charset="0"/>
                <a:cs typeface="Calibri" charset="0"/>
              </a:rPr>
              <a:t>both canine sexes, both unstable and both asexual</a:t>
            </a:r>
            <a:r>
              <a:rPr lang="en-US" sz="1800" dirty="0">
                <a:latin typeface="Calibri" charset="0"/>
                <a:ea typeface="Calibri" charset="0"/>
                <a:cs typeface="Calibri" charset="0"/>
              </a:rPr>
              <a:t>. Sporadic </a:t>
            </a:r>
            <a:r>
              <a:rPr lang="en-US" sz="1800" dirty="0" smtClean="0">
                <a:latin typeface="Calibri" charset="0"/>
                <a:ea typeface="Calibri" charset="0"/>
                <a:cs typeface="Calibri" charset="0"/>
              </a:rPr>
              <a:t>snapping </a:t>
            </a:r>
            <a:r>
              <a:rPr lang="en-US" sz="1800" dirty="0">
                <a:latin typeface="Calibri" charset="0"/>
                <a:ea typeface="Calibri" charset="0"/>
                <a:cs typeface="Calibri" charset="0"/>
              </a:rPr>
              <a:t>(in heat, </a:t>
            </a:r>
            <a:r>
              <a:rPr lang="en-US" sz="1800" dirty="0" smtClean="0">
                <a:latin typeface="Calibri" charset="0"/>
                <a:ea typeface="Calibri" charset="0"/>
                <a:cs typeface="Calibri" charset="0"/>
              </a:rPr>
              <a:t>pseudopregnancy). Bitch</a:t>
            </a:r>
            <a:r>
              <a:rPr lang="en-US" sz="1800" dirty="0">
                <a:latin typeface="Calibri" charset="0"/>
                <a:ea typeface="Calibri" charset="0"/>
                <a:cs typeface="Calibri" charset="0"/>
              </a:rPr>
              <a:t>: All ingredients of extreme submissiveness, passive </a:t>
            </a:r>
            <a:r>
              <a:rPr lang="en-US" sz="1800" dirty="0" smtClean="0">
                <a:latin typeface="Calibri" charset="0"/>
                <a:ea typeface="Calibri" charset="0"/>
                <a:cs typeface="Calibri" charset="0"/>
              </a:rPr>
              <a:t>urination </a:t>
            </a:r>
            <a:r>
              <a:rPr lang="en-US" sz="1800" dirty="0">
                <a:latin typeface="Calibri" charset="0"/>
                <a:ea typeface="Calibri" charset="0"/>
                <a:cs typeface="Calibri" charset="0"/>
              </a:rPr>
              <a:t>and rolling over easily. </a:t>
            </a:r>
            <a:r>
              <a:rPr lang="en-US" sz="1800" dirty="0" smtClean="0">
                <a:latin typeface="Calibri" charset="0"/>
                <a:ea typeface="Calibri" charset="0"/>
                <a:cs typeface="Calibri" charset="0"/>
              </a:rPr>
              <a:t>Male: playful</a:t>
            </a:r>
            <a:r>
              <a:rPr lang="en-US" sz="1800" dirty="0">
                <a:latin typeface="Calibri" charset="0"/>
                <a:ea typeface="Calibri" charset="0"/>
                <a:cs typeface="Calibri" charset="0"/>
              </a:rPr>
              <a:t>, enthusiastic, unoccupied, </a:t>
            </a:r>
            <a:r>
              <a:rPr lang="en-US" sz="1800" dirty="0" smtClean="0">
                <a:latin typeface="Calibri" charset="0"/>
                <a:ea typeface="Calibri" charset="0"/>
                <a:cs typeface="Calibri" charset="0"/>
              </a:rPr>
              <a:t>naïve (!), </a:t>
            </a:r>
            <a:r>
              <a:rPr lang="en-US" sz="1800" dirty="0">
                <a:latin typeface="Calibri" charset="0"/>
                <a:ea typeface="Calibri" charset="0"/>
                <a:cs typeface="Calibri" charset="0"/>
              </a:rPr>
              <a:t>kindly intrusive </a:t>
            </a:r>
            <a:r>
              <a:rPr lang="en-US" sz="1800" dirty="0" smtClean="0">
                <a:latin typeface="Calibri" charset="0"/>
                <a:ea typeface="Calibri" charset="0"/>
                <a:cs typeface="Calibri" charset="0"/>
              </a:rPr>
              <a:t>(</a:t>
            </a:r>
            <a:r>
              <a:rPr lang="en-US" sz="1800" dirty="0">
                <a:latin typeface="Calibri" charset="0"/>
                <a:ea typeface="Calibri" charset="0"/>
                <a:cs typeface="Calibri" charset="0"/>
              </a:rPr>
              <a:t>compare Phosphorus: imposing of his will) to everyone, does </a:t>
            </a:r>
            <a:r>
              <a:rPr lang="en-US" sz="1800" dirty="0" smtClean="0">
                <a:latin typeface="Calibri" charset="0"/>
                <a:ea typeface="Calibri" charset="0"/>
                <a:cs typeface="Calibri" charset="0"/>
              </a:rPr>
              <a:t>not </a:t>
            </a:r>
            <a:r>
              <a:rPr lang="en-US" sz="1800" dirty="0">
                <a:latin typeface="Calibri" charset="0"/>
                <a:ea typeface="Calibri" charset="0"/>
                <a:cs typeface="Calibri" charset="0"/>
              </a:rPr>
              <a:t>care about lazy, snapping  </a:t>
            </a:r>
            <a:r>
              <a:rPr lang="en-US" sz="1800" dirty="0" smtClean="0">
                <a:latin typeface="Calibri" charset="0"/>
                <a:ea typeface="Calibri" charset="0"/>
                <a:cs typeface="Calibri" charset="0"/>
              </a:rPr>
              <a:t>opponents</a:t>
            </a:r>
            <a:r>
              <a:rPr lang="en-US" sz="1800" dirty="0">
                <a:latin typeface="Calibri" charset="0"/>
                <a:ea typeface="Calibri" charset="0"/>
                <a:cs typeface="Calibri" charset="0"/>
              </a:rPr>
              <a:t>: frightens easily but returns happy. </a:t>
            </a:r>
          </a:p>
          <a:p>
            <a:pPr marL="0" indent="0">
              <a:buNone/>
            </a:pPr>
            <a:r>
              <a:rPr lang="en-US" sz="1800" b="1" dirty="0" smtClean="0">
                <a:solidFill>
                  <a:srgbClr val="FFFF00"/>
                </a:solidFill>
                <a:latin typeface="Calibri" charset="0"/>
                <a:ea typeface="Calibri" charset="0"/>
                <a:cs typeface="Calibri" charset="0"/>
              </a:rPr>
              <a:t>Reason</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Uncertainty </a:t>
            </a:r>
            <a:r>
              <a:rPr lang="en-US" sz="1800" dirty="0">
                <a:latin typeface="Calibri" charset="0"/>
                <a:ea typeface="Calibri" charset="0"/>
                <a:cs typeface="Calibri" charset="0"/>
              </a:rPr>
              <a:t>(bitch), impotence (uncastrated male)</a:t>
            </a:r>
          </a:p>
          <a:p>
            <a:pPr marL="0" indent="0">
              <a:buNone/>
            </a:pPr>
            <a:r>
              <a:rPr lang="en-US" sz="1800" b="1" dirty="0">
                <a:solidFill>
                  <a:srgbClr val="FFFF00"/>
                </a:solidFill>
                <a:latin typeface="Calibri" charset="0"/>
                <a:ea typeface="Calibri" charset="0"/>
                <a:cs typeface="Calibri" charset="0"/>
              </a:rPr>
              <a:t>Other </a:t>
            </a:r>
            <a:r>
              <a:rPr lang="en-US" sz="1800" b="1" dirty="0" smtClean="0">
                <a:solidFill>
                  <a:srgbClr val="FFFF00"/>
                </a:solidFill>
                <a:latin typeface="Calibri" charset="0"/>
                <a:ea typeface="Calibri" charset="0"/>
                <a:cs typeface="Calibri" charset="0"/>
              </a:rPr>
              <a:t>symptoms</a:t>
            </a:r>
            <a:br>
              <a:rPr lang="en-US" sz="1800" b="1" dirty="0" smtClean="0">
                <a:solidFill>
                  <a:srgbClr val="FFFF00"/>
                </a:solidFill>
                <a:latin typeface="Calibri" charset="0"/>
                <a:ea typeface="Calibri" charset="0"/>
                <a:cs typeface="Calibri" charset="0"/>
              </a:rPr>
            </a:br>
            <a:r>
              <a:rPr lang="en-US" sz="1800" dirty="0" smtClean="0">
                <a:latin typeface="Calibri" charset="0"/>
                <a:ea typeface="Calibri" charset="0"/>
                <a:cs typeface="Calibri" charset="0"/>
              </a:rPr>
              <a:t>Characteristic</a:t>
            </a:r>
            <a:r>
              <a:rPr lang="en-US" sz="1800" dirty="0">
                <a:latin typeface="Calibri" charset="0"/>
                <a:ea typeface="Calibri" charset="0"/>
                <a:cs typeface="Calibri" charset="0"/>
              </a:rPr>
              <a:t>, at least for the bitch: drinks very little water, eats very little but yet slightly overweight. </a:t>
            </a:r>
            <a:r>
              <a:rPr lang="en-US" sz="1800" dirty="0" smtClean="0">
                <a:latin typeface="Calibri" charset="0"/>
                <a:ea typeface="Calibri" charset="0"/>
                <a:cs typeface="Calibri" charset="0"/>
              </a:rPr>
              <a:t>Excessive </a:t>
            </a:r>
            <a:r>
              <a:rPr lang="en-US" sz="1800" dirty="0">
                <a:latin typeface="Calibri" charset="0"/>
                <a:ea typeface="Calibri" charset="0"/>
                <a:cs typeface="Calibri" charset="0"/>
              </a:rPr>
              <a:t>suppurative </a:t>
            </a:r>
            <a:r>
              <a:rPr lang="en-US" sz="1800" dirty="0" smtClean="0">
                <a:latin typeface="Calibri" charset="0"/>
                <a:ea typeface="Calibri" charset="0"/>
                <a:cs typeface="Calibri" charset="0"/>
              </a:rPr>
              <a:t>outflow: </a:t>
            </a:r>
            <a:r>
              <a:rPr lang="en-US" sz="1800" b="1" dirty="0" smtClean="0">
                <a:solidFill>
                  <a:schemeClr val="accent1">
                    <a:lumMod val="20000"/>
                    <a:lumOff val="80000"/>
                  </a:schemeClr>
                </a:solidFill>
                <a:latin typeface="Calibri" charset="0"/>
                <a:ea typeface="Calibri" charset="0"/>
                <a:cs typeface="Calibri" charset="0"/>
              </a:rPr>
              <a:t>vaginitis</a:t>
            </a:r>
            <a:r>
              <a:rPr lang="en-US" sz="1800" b="1" dirty="0">
                <a:solidFill>
                  <a:schemeClr val="accent1">
                    <a:lumMod val="20000"/>
                    <a:lumOff val="80000"/>
                  </a:schemeClr>
                </a:solidFill>
                <a:latin typeface="Calibri" charset="0"/>
                <a:ea typeface="Calibri" charset="0"/>
                <a:cs typeface="Calibri" charset="0"/>
              </a:rPr>
              <a:t>, </a:t>
            </a:r>
            <a:r>
              <a:rPr lang="en-US" sz="1800" b="1" dirty="0" smtClean="0">
                <a:solidFill>
                  <a:schemeClr val="accent1">
                    <a:lumMod val="20000"/>
                    <a:lumOff val="80000"/>
                  </a:schemeClr>
                </a:solidFill>
                <a:latin typeface="Calibri" charset="0"/>
                <a:ea typeface="Calibri" charset="0"/>
                <a:cs typeface="Calibri" charset="0"/>
              </a:rPr>
              <a:t>balanoposthitis</a:t>
            </a:r>
            <a:r>
              <a:rPr lang="en-US" sz="1800" b="1" dirty="0">
                <a:solidFill>
                  <a:schemeClr val="accent1">
                    <a:lumMod val="20000"/>
                    <a:lumOff val="80000"/>
                  </a:schemeClr>
                </a:solidFill>
                <a:latin typeface="Calibri" charset="0"/>
                <a:ea typeface="Calibri" charset="0"/>
                <a:cs typeface="Calibri" charset="0"/>
              </a:rPr>
              <a:t> </a:t>
            </a:r>
            <a:r>
              <a:rPr lang="en-US" sz="1800" b="1" dirty="0" smtClean="0">
                <a:solidFill>
                  <a:schemeClr val="accent1">
                    <a:lumMod val="20000"/>
                    <a:lumOff val="80000"/>
                  </a:schemeClr>
                </a:solidFill>
                <a:latin typeface="Calibri" charset="0"/>
                <a:ea typeface="Calibri" charset="0"/>
                <a:cs typeface="Calibri" charset="0"/>
              </a:rPr>
              <a:t>also in young or castrated dogs!!</a:t>
            </a:r>
            <a:endParaRPr lang="nl-NL" sz="1800" b="1" dirty="0">
              <a:solidFill>
                <a:schemeClr val="accent1">
                  <a:lumMod val="20000"/>
                  <a:lumOff val="80000"/>
                </a:schemeClr>
              </a:solidFill>
              <a:latin typeface="Calibri" charset="0"/>
              <a:ea typeface="Calibri" charset="0"/>
              <a:cs typeface="Calibri" charset="0"/>
            </a:endParaRPr>
          </a:p>
        </p:txBody>
      </p:sp>
    </p:spTree>
    <p:extLst>
      <p:ext uri="{BB962C8B-B14F-4D97-AF65-F5344CB8AC3E}">
        <p14:creationId xmlns="" xmlns:p14="http://schemas.microsoft.com/office/powerpoint/2010/main" val="613351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C37E1-DC1E-4289-B02B-61DCDA76D9C8}"/>
              </a:ext>
            </a:extLst>
          </p:cNvPr>
          <p:cNvSpPr>
            <a:spLocks noGrp="1"/>
          </p:cNvSpPr>
          <p:nvPr>
            <p:ph type="title"/>
          </p:nvPr>
        </p:nvSpPr>
        <p:spPr>
          <a:xfrm>
            <a:off x="1332401" y="1241613"/>
            <a:ext cx="8946541" cy="744070"/>
          </a:xfrm>
        </p:spPr>
        <p:txBody>
          <a:bodyPr/>
          <a:lstStyle/>
          <a:p>
            <a:r>
              <a:rPr lang="nl-NL" sz="3200" b="1" dirty="0" smtClean="0">
                <a:solidFill>
                  <a:srgbClr val="FFFF00"/>
                </a:solidFill>
              </a:rPr>
              <a:t>Limitations homeopathy in vet. practice</a:t>
            </a:r>
            <a:endParaRPr lang="nl-NL" sz="3200" b="1" dirty="0">
              <a:solidFill>
                <a:srgbClr val="FFFF00"/>
              </a:solidFill>
            </a:endParaRPr>
          </a:p>
        </p:txBody>
      </p:sp>
      <p:sp>
        <p:nvSpPr>
          <p:cNvPr id="3" name="Content Placeholder 2">
            <a:extLst>
              <a:ext uri="{FF2B5EF4-FFF2-40B4-BE49-F238E27FC236}">
                <a16:creationId xmlns:a16="http://schemas.microsoft.com/office/drawing/2014/main" xmlns="" id="{8D69FDC8-DD6F-4F13-8CC8-0BDA870EA013}"/>
              </a:ext>
            </a:extLst>
          </p:cNvPr>
          <p:cNvSpPr>
            <a:spLocks noGrp="1"/>
          </p:cNvSpPr>
          <p:nvPr>
            <p:ph idx="1"/>
          </p:nvPr>
        </p:nvSpPr>
        <p:spPr>
          <a:xfrm>
            <a:off x="1332401" y="2355371"/>
            <a:ext cx="9219484" cy="3218116"/>
          </a:xfrm>
        </p:spPr>
        <p:txBody>
          <a:bodyPr>
            <a:normAutofit/>
          </a:bodyPr>
          <a:lstStyle/>
          <a:p>
            <a:pPr>
              <a:lnSpc>
                <a:spcPct val="150000"/>
              </a:lnSpc>
            </a:pPr>
            <a:r>
              <a:rPr lang="nl-NL" dirty="0" smtClean="0"/>
              <a:t>Too little knowledge of human and (above all) veterinary MM</a:t>
            </a:r>
          </a:p>
          <a:p>
            <a:pPr>
              <a:lnSpc>
                <a:spcPct val="150000"/>
              </a:lnSpc>
            </a:pPr>
            <a:r>
              <a:rPr lang="nl-NL" dirty="0" smtClean="0"/>
              <a:t>MM: </a:t>
            </a:r>
            <a:r>
              <a:rPr lang="nl-NL" dirty="0"/>
              <a:t>h</a:t>
            </a:r>
            <a:r>
              <a:rPr lang="nl-NL" dirty="0" smtClean="0"/>
              <a:t>uman patient presentations, lack of modern diagnostic data</a:t>
            </a:r>
          </a:p>
          <a:p>
            <a:pPr>
              <a:lnSpc>
                <a:spcPct val="150000"/>
              </a:lnSpc>
            </a:pPr>
            <a:r>
              <a:rPr lang="nl-NL" dirty="0" smtClean="0"/>
              <a:t>Repertory: human, lack of skills in using it</a:t>
            </a:r>
          </a:p>
          <a:p>
            <a:pPr>
              <a:lnSpc>
                <a:spcPct val="150000"/>
              </a:lnSpc>
            </a:pPr>
            <a:r>
              <a:rPr lang="nl-NL" dirty="0" smtClean="0"/>
              <a:t>Succes limited by the own immune potential  of the animal </a:t>
            </a:r>
          </a:p>
          <a:p>
            <a:pPr>
              <a:lnSpc>
                <a:spcPct val="150000"/>
              </a:lnSpc>
            </a:pPr>
            <a:r>
              <a:rPr lang="nl-NL" dirty="0" smtClean="0"/>
              <a:t>In many cases lack of symptoms (!), e.g. In epilepsy and skinproblems</a:t>
            </a:r>
          </a:p>
        </p:txBody>
      </p:sp>
    </p:spTree>
    <p:extLst>
      <p:ext uri="{BB962C8B-B14F-4D97-AF65-F5344CB8AC3E}">
        <p14:creationId xmlns="" xmlns:p14="http://schemas.microsoft.com/office/powerpoint/2010/main" val="1838348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C37E1-DC1E-4289-B02B-61DCDA76D9C8}"/>
              </a:ext>
            </a:extLst>
          </p:cNvPr>
          <p:cNvSpPr>
            <a:spLocks noGrp="1"/>
          </p:cNvSpPr>
          <p:nvPr>
            <p:ph type="title"/>
          </p:nvPr>
        </p:nvSpPr>
        <p:spPr>
          <a:xfrm>
            <a:off x="874218" y="817498"/>
            <a:ext cx="9404723" cy="744070"/>
          </a:xfrm>
        </p:spPr>
        <p:txBody>
          <a:bodyPr/>
          <a:lstStyle/>
          <a:p>
            <a:r>
              <a:rPr lang="nl-NL" sz="3200" b="1" dirty="0" smtClean="0">
                <a:solidFill>
                  <a:srgbClr val="FFFF00"/>
                </a:solidFill>
              </a:rPr>
              <a:t>Building towards inductive evidence (1)</a:t>
            </a:r>
            <a:endParaRPr lang="nl-NL" sz="3200" b="1" dirty="0">
              <a:solidFill>
                <a:srgbClr val="FFFF00"/>
              </a:solidFill>
            </a:endParaRPr>
          </a:p>
        </p:txBody>
      </p:sp>
      <p:sp>
        <p:nvSpPr>
          <p:cNvPr id="3" name="Content Placeholder 2">
            <a:extLst>
              <a:ext uri="{FF2B5EF4-FFF2-40B4-BE49-F238E27FC236}">
                <a16:creationId xmlns:a16="http://schemas.microsoft.com/office/drawing/2014/main" xmlns="" id="{8D69FDC8-DD6F-4F13-8CC8-0BDA870EA013}"/>
              </a:ext>
            </a:extLst>
          </p:cNvPr>
          <p:cNvSpPr>
            <a:spLocks noGrp="1"/>
          </p:cNvSpPr>
          <p:nvPr>
            <p:ph idx="1"/>
          </p:nvPr>
        </p:nvSpPr>
        <p:spPr>
          <a:xfrm>
            <a:off x="874218" y="1679603"/>
            <a:ext cx="9404723" cy="4488969"/>
          </a:xfrm>
        </p:spPr>
        <p:txBody>
          <a:bodyPr>
            <a:normAutofit lnSpcReduction="10000"/>
          </a:bodyPr>
          <a:lstStyle/>
          <a:p>
            <a:pPr>
              <a:lnSpc>
                <a:spcPct val="150000"/>
              </a:lnSpc>
            </a:pPr>
            <a:r>
              <a:rPr lang="nl-NL" dirty="0" smtClean="0"/>
              <a:t>Methodical working </a:t>
            </a:r>
            <a:r>
              <a:rPr lang="nl-NL" dirty="0"/>
              <a:t>and accurate </a:t>
            </a:r>
            <a:r>
              <a:rPr lang="nl-NL" dirty="0" smtClean="0"/>
              <a:t>recording</a:t>
            </a:r>
          </a:p>
          <a:p>
            <a:pPr>
              <a:lnSpc>
                <a:spcPct val="150000"/>
              </a:lnSpc>
            </a:pPr>
            <a:r>
              <a:rPr lang="nl-NL" dirty="0" smtClean="0"/>
              <a:t>Detailed descriptions </a:t>
            </a:r>
            <a:r>
              <a:rPr lang="nl-NL" dirty="0"/>
              <a:t>of relevant symptoms from </a:t>
            </a:r>
            <a:r>
              <a:rPr lang="nl-NL" dirty="0" smtClean="0"/>
              <a:t>history taking (owners presentations!), </a:t>
            </a:r>
            <a:r>
              <a:rPr lang="nl-NL" dirty="0"/>
              <a:t>clinical and additional clinical </a:t>
            </a:r>
            <a:r>
              <a:rPr lang="nl-NL" dirty="0" smtClean="0"/>
              <a:t>examinations (in some cases available)</a:t>
            </a:r>
          </a:p>
          <a:p>
            <a:pPr>
              <a:lnSpc>
                <a:spcPct val="150000"/>
              </a:lnSpc>
            </a:pPr>
            <a:r>
              <a:rPr lang="nl-NL" dirty="0" smtClean="0"/>
              <a:t>Description and argumentation of medication</a:t>
            </a:r>
            <a:r>
              <a:rPr lang="nl-NL" dirty="0"/>
              <a:t>: </a:t>
            </a:r>
            <a:r>
              <a:rPr lang="nl-NL" dirty="0" smtClean="0"/>
              <a:t>remedy, potency, dose</a:t>
            </a:r>
            <a:r>
              <a:rPr lang="nl-NL" dirty="0"/>
              <a:t>, </a:t>
            </a:r>
            <a:r>
              <a:rPr lang="nl-NL" dirty="0" smtClean="0"/>
              <a:t>frequency </a:t>
            </a:r>
            <a:r>
              <a:rPr lang="nl-NL" dirty="0"/>
              <a:t>and </a:t>
            </a:r>
            <a:r>
              <a:rPr lang="nl-NL" dirty="0" smtClean="0"/>
              <a:t>duration of the medication</a:t>
            </a:r>
          </a:p>
          <a:p>
            <a:pPr>
              <a:lnSpc>
                <a:spcPct val="150000"/>
              </a:lnSpc>
            </a:pPr>
            <a:r>
              <a:rPr lang="nl-NL" dirty="0"/>
              <a:t>F</a:t>
            </a:r>
            <a:r>
              <a:rPr lang="nl-NL" dirty="0" smtClean="0"/>
              <a:t>ollow </a:t>
            </a:r>
            <a:r>
              <a:rPr lang="nl-NL" dirty="0"/>
              <a:t>up: </a:t>
            </a:r>
            <a:r>
              <a:rPr lang="nl-NL" dirty="0" smtClean="0"/>
              <a:t>monitoring reactions on/during (different) medication(s) </a:t>
            </a:r>
            <a:r>
              <a:rPr lang="nl-NL" dirty="0"/>
              <a:t>and </a:t>
            </a:r>
            <a:r>
              <a:rPr lang="nl-NL" dirty="0" smtClean="0"/>
              <a:t>adjustments </a:t>
            </a:r>
          </a:p>
          <a:p>
            <a:pPr>
              <a:lnSpc>
                <a:spcPct val="150000"/>
              </a:lnSpc>
            </a:pPr>
            <a:r>
              <a:rPr lang="nl-NL" b="1" dirty="0" smtClean="0">
                <a:solidFill>
                  <a:srgbClr val="FFFF00"/>
                </a:solidFill>
              </a:rPr>
              <a:t>Echange of knowledge worldwide (!) </a:t>
            </a:r>
          </a:p>
          <a:p>
            <a:endParaRPr lang="nl-NL" dirty="0"/>
          </a:p>
        </p:txBody>
      </p:sp>
    </p:spTree>
    <p:extLst>
      <p:ext uri="{BB962C8B-B14F-4D97-AF65-F5344CB8AC3E}">
        <p14:creationId xmlns="" xmlns:p14="http://schemas.microsoft.com/office/powerpoint/2010/main" val="512792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C37E1-DC1E-4289-B02B-61DCDA76D9C8}"/>
              </a:ext>
            </a:extLst>
          </p:cNvPr>
          <p:cNvSpPr>
            <a:spLocks noGrp="1"/>
          </p:cNvSpPr>
          <p:nvPr>
            <p:ph type="title"/>
          </p:nvPr>
        </p:nvSpPr>
        <p:spPr>
          <a:xfrm>
            <a:off x="874220" y="832013"/>
            <a:ext cx="9404723" cy="744070"/>
          </a:xfrm>
        </p:spPr>
        <p:txBody>
          <a:bodyPr/>
          <a:lstStyle/>
          <a:p>
            <a:r>
              <a:rPr lang="nl-NL" sz="3200" b="1" dirty="0" smtClean="0">
                <a:solidFill>
                  <a:srgbClr val="FFFF00"/>
                </a:solidFill>
              </a:rPr>
              <a:t>Building towards inductive evidence (2)</a:t>
            </a:r>
            <a:endParaRPr lang="nl-NL" sz="3200" b="1" dirty="0">
              <a:solidFill>
                <a:srgbClr val="FFFF00"/>
              </a:solidFill>
            </a:endParaRPr>
          </a:p>
        </p:txBody>
      </p:sp>
      <p:sp>
        <p:nvSpPr>
          <p:cNvPr id="3" name="Content Placeholder 2">
            <a:extLst>
              <a:ext uri="{FF2B5EF4-FFF2-40B4-BE49-F238E27FC236}">
                <a16:creationId xmlns:a16="http://schemas.microsoft.com/office/drawing/2014/main" xmlns="" id="{8D69FDC8-DD6F-4F13-8CC8-0BDA870EA013}"/>
              </a:ext>
            </a:extLst>
          </p:cNvPr>
          <p:cNvSpPr>
            <a:spLocks noGrp="1"/>
          </p:cNvSpPr>
          <p:nvPr>
            <p:ph idx="1"/>
          </p:nvPr>
        </p:nvSpPr>
        <p:spPr>
          <a:xfrm>
            <a:off x="874220" y="1770742"/>
            <a:ext cx="10112027" cy="4194629"/>
          </a:xfrm>
        </p:spPr>
        <p:txBody>
          <a:bodyPr>
            <a:normAutofit fontScale="77500" lnSpcReduction="20000"/>
          </a:bodyPr>
          <a:lstStyle/>
          <a:p>
            <a:pPr marL="0" indent="0">
              <a:lnSpc>
                <a:spcPct val="150000"/>
              </a:lnSpc>
              <a:buNone/>
            </a:pPr>
            <a:r>
              <a:rPr lang="nl-NL" sz="2300" dirty="0" smtClean="0"/>
              <a:t>Collecting similar casuistics from different practitioners independent of each other with the same results (worldwide) may provide us:</a:t>
            </a:r>
          </a:p>
          <a:p>
            <a:pPr marL="0" indent="0">
              <a:lnSpc>
                <a:spcPct val="150000"/>
              </a:lnSpc>
              <a:buNone/>
            </a:pPr>
            <a:endParaRPr lang="nl-NL" sz="2300" dirty="0" smtClean="0"/>
          </a:p>
          <a:p>
            <a:pPr>
              <a:lnSpc>
                <a:spcPct val="150000"/>
              </a:lnSpc>
            </a:pPr>
            <a:r>
              <a:rPr lang="nl-NL" sz="2300" dirty="0" smtClean="0"/>
              <a:t>Better veterinary remedy pictures (per animal species)</a:t>
            </a:r>
          </a:p>
          <a:p>
            <a:pPr>
              <a:lnSpc>
                <a:spcPct val="150000"/>
              </a:lnSpc>
            </a:pPr>
            <a:r>
              <a:rPr lang="nl-NL" sz="2300" dirty="0" smtClean="0"/>
              <a:t>Upgrading symptoms up to key symptom(s)/-combinations (more or less)</a:t>
            </a:r>
          </a:p>
          <a:p>
            <a:pPr>
              <a:lnSpc>
                <a:spcPct val="150000"/>
              </a:lnSpc>
            </a:pPr>
            <a:r>
              <a:rPr lang="nl-NL" sz="2300" dirty="0" smtClean="0"/>
              <a:t>Higher predictability of our treatment results (more confidence)</a:t>
            </a:r>
          </a:p>
          <a:p>
            <a:pPr>
              <a:lnSpc>
                <a:spcPct val="150000"/>
              </a:lnSpc>
            </a:pPr>
            <a:r>
              <a:rPr lang="nl-NL" sz="2300" dirty="0" smtClean="0"/>
              <a:t>Higher succes rate (motivating!)</a:t>
            </a:r>
          </a:p>
          <a:p>
            <a:pPr>
              <a:lnSpc>
                <a:spcPct val="150000"/>
              </a:lnSpc>
            </a:pPr>
            <a:r>
              <a:rPr lang="nl-NL" sz="2300" dirty="0" smtClean="0"/>
              <a:t>Turning experiences into evidence based vet. medicine, at least a good hypothesis</a:t>
            </a:r>
          </a:p>
          <a:p>
            <a:pPr marL="0" indent="0">
              <a:lnSpc>
                <a:spcPct val="150000"/>
              </a:lnSpc>
              <a:buNone/>
            </a:pPr>
            <a:endParaRPr lang="nl-NL" dirty="0" smtClean="0"/>
          </a:p>
        </p:txBody>
      </p:sp>
    </p:spTree>
    <p:extLst>
      <p:ext uri="{BB962C8B-B14F-4D97-AF65-F5344CB8AC3E}">
        <p14:creationId xmlns="" xmlns:p14="http://schemas.microsoft.com/office/powerpoint/2010/main" val="140934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C37E1-DC1E-4289-B02B-61DCDA76D9C8}"/>
              </a:ext>
            </a:extLst>
          </p:cNvPr>
          <p:cNvSpPr>
            <a:spLocks noGrp="1"/>
          </p:cNvSpPr>
          <p:nvPr>
            <p:ph type="title"/>
          </p:nvPr>
        </p:nvSpPr>
        <p:spPr>
          <a:xfrm>
            <a:off x="874220" y="661149"/>
            <a:ext cx="9404723" cy="744070"/>
          </a:xfrm>
        </p:spPr>
        <p:txBody>
          <a:bodyPr/>
          <a:lstStyle/>
          <a:p>
            <a:r>
              <a:rPr lang="nl-NL" sz="3200" b="1" dirty="0" smtClean="0"/>
              <a:t>Building towards inductive evidence (3)</a:t>
            </a:r>
            <a:endParaRPr lang="nl-NL" sz="3200" b="1" dirty="0"/>
          </a:p>
        </p:txBody>
      </p:sp>
      <p:sp>
        <p:nvSpPr>
          <p:cNvPr id="3" name="Content Placeholder 2">
            <a:extLst>
              <a:ext uri="{FF2B5EF4-FFF2-40B4-BE49-F238E27FC236}">
                <a16:creationId xmlns:a16="http://schemas.microsoft.com/office/drawing/2014/main" xmlns="" id="{8D69FDC8-DD6F-4F13-8CC8-0BDA870EA013}"/>
              </a:ext>
            </a:extLst>
          </p:cNvPr>
          <p:cNvSpPr>
            <a:spLocks noGrp="1"/>
          </p:cNvSpPr>
          <p:nvPr>
            <p:ph idx="1"/>
          </p:nvPr>
        </p:nvSpPr>
        <p:spPr>
          <a:xfrm>
            <a:off x="874220" y="1608419"/>
            <a:ext cx="9735509" cy="4052152"/>
          </a:xfrm>
        </p:spPr>
        <p:txBody>
          <a:bodyPr>
            <a:normAutofit/>
          </a:bodyPr>
          <a:lstStyle/>
          <a:p>
            <a:pPr marL="0" indent="0">
              <a:buNone/>
            </a:pPr>
            <a:endParaRPr lang="nl-NL" b="1" dirty="0" smtClean="0"/>
          </a:p>
          <a:p>
            <a:pPr marL="0" indent="0">
              <a:buNone/>
            </a:pPr>
            <a:endParaRPr lang="nl-NL" b="1" dirty="0"/>
          </a:p>
          <a:p>
            <a:pPr marL="0" indent="0">
              <a:buNone/>
            </a:pPr>
            <a:endParaRPr lang="nl-NL" b="1" dirty="0" smtClean="0"/>
          </a:p>
          <a:p>
            <a:pPr marL="0" indent="0">
              <a:buNone/>
            </a:pPr>
            <a:r>
              <a:rPr lang="nl-NL" b="1" dirty="0" smtClean="0"/>
              <a:t> </a:t>
            </a:r>
            <a:endParaRPr lang="nl-NL" b="1" dirty="0"/>
          </a:p>
          <a:p>
            <a:pPr marL="0" indent="0">
              <a:buNone/>
            </a:pPr>
            <a:r>
              <a:rPr lang="nl-NL" b="1" dirty="0" smtClean="0"/>
              <a:t>                ICIVM</a:t>
            </a:r>
            <a:endParaRPr lang="nl-NL" b="1" dirty="0"/>
          </a:p>
          <a:p>
            <a:pPr marL="0" indent="0">
              <a:buNone/>
            </a:pPr>
            <a:endParaRPr lang="nl-NL" b="1" dirty="0"/>
          </a:p>
          <a:p>
            <a:pPr marL="0" indent="0">
              <a:buNone/>
            </a:pPr>
            <a:r>
              <a:rPr lang="nl-NL" b="1" dirty="0" smtClean="0"/>
              <a:t>International Conference for Innovative Veterinary Medicine</a:t>
            </a:r>
          </a:p>
          <a:p>
            <a:pPr marL="0" indent="0">
              <a:buNone/>
            </a:pPr>
            <a:r>
              <a:rPr lang="nl-NL" b="1" dirty="0" smtClean="0"/>
              <a:t>THE NETHERLANDS</a:t>
            </a:r>
          </a:p>
          <a:p>
            <a:pPr marL="0" indent="0">
              <a:buNone/>
            </a:pPr>
            <a:r>
              <a:rPr lang="nl-NL" b="1" dirty="0" smtClean="0"/>
              <a:t>November 22-25 | 2017</a:t>
            </a:r>
            <a:endParaRPr lang="nl-NL" dirty="0"/>
          </a:p>
          <a:p>
            <a:pPr marL="0" indent="0">
              <a:buNone/>
            </a:pPr>
            <a:endParaRPr lang="nl-NL" dirty="0" smtClean="0"/>
          </a:p>
          <a:p>
            <a:pPr marL="0" indent="0">
              <a:lnSpc>
                <a:spcPct val="150000"/>
              </a:lnSpc>
              <a:buNone/>
            </a:pPr>
            <a:endParaRPr lang="nl-NL" dirty="0">
              <a:solidFill>
                <a:srgbClr val="FFFF00"/>
              </a:solidFill>
            </a:endParaRPr>
          </a:p>
          <a:p>
            <a:endParaRPr lang="nl-NL" sz="3200" dirty="0"/>
          </a:p>
        </p:txBody>
      </p:sp>
      <p:pic>
        <p:nvPicPr>
          <p:cNvPr id="4" name="pasted-image.pdf"/>
          <p:cNvPicPr/>
          <p:nvPr/>
        </p:nvPicPr>
        <p:blipFill>
          <a:blip r:embed="rId2" cstate="print">
            <a:extLst/>
          </a:blip>
          <a:stretch>
            <a:fillRect/>
          </a:stretch>
        </p:blipFill>
        <p:spPr>
          <a:xfrm>
            <a:off x="874220" y="1756162"/>
            <a:ext cx="2111026" cy="1242546"/>
          </a:xfrm>
          <a:prstGeom prst="rect">
            <a:avLst/>
          </a:prstGeom>
          <a:ln w="12700" cap="flat">
            <a:noFill/>
            <a:miter lim="400000"/>
          </a:ln>
          <a:effectLst>
            <a:reflection blurRad="6350" stA="52000" endA="300" endPos="35000" dir="5400000" sy="-100000" algn="bl" rotWithShape="0"/>
          </a:effectLst>
        </p:spPr>
      </p:pic>
    </p:spTree>
    <p:extLst>
      <p:ext uri="{BB962C8B-B14F-4D97-AF65-F5344CB8AC3E}">
        <p14:creationId xmlns="" xmlns:p14="http://schemas.microsoft.com/office/powerpoint/2010/main" val="1660178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C37E1-DC1E-4289-B02B-61DCDA76D9C8}"/>
              </a:ext>
            </a:extLst>
          </p:cNvPr>
          <p:cNvSpPr>
            <a:spLocks noGrp="1"/>
          </p:cNvSpPr>
          <p:nvPr>
            <p:ph type="title"/>
          </p:nvPr>
        </p:nvSpPr>
        <p:spPr>
          <a:xfrm>
            <a:off x="874220" y="661149"/>
            <a:ext cx="9404723" cy="744070"/>
          </a:xfrm>
        </p:spPr>
        <p:txBody>
          <a:bodyPr/>
          <a:lstStyle/>
          <a:p>
            <a:r>
              <a:rPr lang="nl-NL" sz="3200" b="1" dirty="0" smtClean="0"/>
              <a:t>Building towards inductive evidence (4)</a:t>
            </a:r>
            <a:endParaRPr lang="nl-NL" sz="3200" b="1" dirty="0"/>
          </a:p>
        </p:txBody>
      </p:sp>
      <p:sp>
        <p:nvSpPr>
          <p:cNvPr id="3" name="Content Placeholder 2">
            <a:extLst>
              <a:ext uri="{FF2B5EF4-FFF2-40B4-BE49-F238E27FC236}">
                <a16:creationId xmlns:a16="http://schemas.microsoft.com/office/drawing/2014/main" xmlns="" id="{8D69FDC8-DD6F-4F13-8CC8-0BDA870EA013}"/>
              </a:ext>
            </a:extLst>
          </p:cNvPr>
          <p:cNvSpPr>
            <a:spLocks noGrp="1"/>
          </p:cNvSpPr>
          <p:nvPr>
            <p:ph idx="1"/>
          </p:nvPr>
        </p:nvSpPr>
        <p:spPr>
          <a:xfrm>
            <a:off x="874220" y="1287717"/>
            <a:ext cx="9735509" cy="4459940"/>
          </a:xfrm>
        </p:spPr>
        <p:txBody>
          <a:bodyPr>
            <a:normAutofit fontScale="92500" lnSpcReduction="20000"/>
          </a:bodyPr>
          <a:lstStyle/>
          <a:p>
            <a:pPr marL="0" indent="0">
              <a:buNone/>
            </a:pPr>
            <a:endParaRPr lang="nl-NL" b="1" dirty="0" smtClean="0"/>
          </a:p>
          <a:p>
            <a:pPr marL="0" indent="0">
              <a:buNone/>
            </a:pPr>
            <a:endParaRPr lang="nl-NL" b="1" dirty="0"/>
          </a:p>
          <a:p>
            <a:pPr marL="0" indent="0">
              <a:buNone/>
            </a:pPr>
            <a:endParaRPr lang="nl-NL" b="1" dirty="0" smtClean="0"/>
          </a:p>
          <a:p>
            <a:pPr marL="0" indent="0">
              <a:buNone/>
            </a:pPr>
            <a:endParaRPr lang="nl-NL" b="1" dirty="0"/>
          </a:p>
          <a:p>
            <a:pPr marL="0" indent="0">
              <a:buNone/>
            </a:pPr>
            <a:endParaRPr lang="nl-NL" b="1" dirty="0"/>
          </a:p>
          <a:p>
            <a:pPr marL="0" indent="0">
              <a:buNone/>
            </a:pPr>
            <a:r>
              <a:rPr lang="nl-NL" b="1" dirty="0"/>
              <a:t> </a:t>
            </a:r>
            <a:r>
              <a:rPr lang="nl-NL" b="1" dirty="0" smtClean="0"/>
              <a:t>           Vets </a:t>
            </a:r>
            <a:r>
              <a:rPr lang="nl-NL" b="1" dirty="0"/>
              <a:t>&amp; Partners</a:t>
            </a:r>
            <a:endParaRPr lang="nl-NL" dirty="0"/>
          </a:p>
          <a:p>
            <a:pPr marL="0" indent="0">
              <a:buNone/>
            </a:pPr>
            <a:endParaRPr lang="nl-NL" dirty="0" smtClean="0"/>
          </a:p>
          <a:p>
            <a:pPr marL="0" indent="0">
              <a:buNone/>
            </a:pPr>
            <a:r>
              <a:rPr lang="nl-NL" dirty="0" smtClean="0"/>
              <a:t>SHARING </a:t>
            </a:r>
            <a:r>
              <a:rPr lang="nl-NL" dirty="0"/>
              <a:t>MULTIDISCIPLINARY EXPERIENCE</a:t>
            </a:r>
          </a:p>
          <a:p>
            <a:pPr marL="0" indent="0">
              <a:buNone/>
            </a:pPr>
            <a:endParaRPr lang="nl-NL" sz="900" dirty="0"/>
          </a:p>
          <a:p>
            <a:pPr marL="0" indent="0">
              <a:buNone/>
            </a:pPr>
            <a:r>
              <a:rPr lang="nl-NL" dirty="0"/>
              <a:t>EduPet Vets &amp; Partners </a:t>
            </a:r>
            <a:r>
              <a:rPr lang="nl-NL" dirty="0" smtClean="0"/>
              <a:t>is an internet platform for vets and other professionals in animal health care to share practice experience</a:t>
            </a:r>
          </a:p>
          <a:p>
            <a:pPr marL="0" indent="0">
              <a:buNone/>
            </a:pPr>
            <a:endParaRPr lang="nl-NL" sz="900" i="1" dirty="0"/>
          </a:p>
          <a:p>
            <a:pPr marL="0" indent="0">
              <a:buNone/>
            </a:pPr>
            <a:r>
              <a:rPr lang="nl-NL" sz="1600" b="1" i="1" dirty="0" smtClean="0">
                <a:solidFill>
                  <a:srgbClr val="FFFF00"/>
                </a:solidFill>
              </a:rPr>
              <a:t>Starting 1.1.20018</a:t>
            </a:r>
            <a:endParaRPr lang="nl-NL" sz="1600" b="1" i="1" dirty="0">
              <a:solidFill>
                <a:srgbClr val="FFFF00"/>
              </a:solidFill>
            </a:endParaRPr>
          </a:p>
          <a:p>
            <a:pPr marL="0" indent="0">
              <a:lnSpc>
                <a:spcPct val="150000"/>
              </a:lnSpc>
              <a:buNone/>
            </a:pPr>
            <a:endParaRPr lang="nl-NL" dirty="0">
              <a:solidFill>
                <a:srgbClr val="FFFF00"/>
              </a:solidFill>
            </a:endParaRPr>
          </a:p>
          <a:p>
            <a:endParaRPr lang="nl-NL" sz="3200" dirty="0"/>
          </a:p>
        </p:txBody>
      </p:sp>
      <p:pic>
        <p:nvPicPr>
          <p:cNvPr id="4" name="pasted-image.pdf"/>
          <p:cNvPicPr/>
          <p:nvPr/>
        </p:nvPicPr>
        <p:blipFill>
          <a:blip r:embed="rId2" cstate="print">
            <a:extLst/>
          </a:blip>
          <a:stretch>
            <a:fillRect/>
          </a:stretch>
        </p:blipFill>
        <p:spPr>
          <a:xfrm>
            <a:off x="874220" y="1712619"/>
            <a:ext cx="2111026" cy="1242546"/>
          </a:xfrm>
          <a:prstGeom prst="rect">
            <a:avLst/>
          </a:prstGeom>
          <a:ln w="12700" cap="flat">
            <a:noFill/>
            <a:miter lim="400000"/>
          </a:ln>
          <a:effectLst>
            <a:reflection blurRad="6350" stA="52000" endA="300" endPos="35000" dir="5400000" sy="-100000" algn="bl" rotWithShape="0"/>
          </a:effectLst>
        </p:spPr>
      </p:pic>
    </p:spTree>
    <p:extLst>
      <p:ext uri="{BB962C8B-B14F-4D97-AF65-F5344CB8AC3E}">
        <p14:creationId xmlns="" xmlns:p14="http://schemas.microsoft.com/office/powerpoint/2010/main" val="455530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73" name="Freeform 7"/>
          <p:cNvSpPr>
            <a:spLocks noGrp="1" noRot="1" noChangeAspect="1" noMove="1" noResize="1" noEditPoints="1" noAdjustHandles="1" noChangeArrowheads="1" noChangeShapeType="1" noTextEdit="1"/>
          </p:cNvSpPr>
          <p:nvPr>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p:cNvSpPr>
            <a:spLocks noGrp="1" noRot="1" noChangeAspect="1" noMove="1" noResize="1" noEditPoints="1" noAdjustHandles="1" noChangeArrowheads="1" noChangeShapeType="1" noTextEdit="1"/>
          </p:cNvSpPr>
          <p:nvPr>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77" name="Rectangle 76"/>
          <p:cNvSpPr>
            <a:spLocks noGrp="1" noRot="1" noChangeAspect="1" noMove="1" noResize="1" noEditPoints="1" noAdjustHandles="1" noChangeArrowheads="1" noChangeShapeType="1" noTextEdit="1"/>
          </p:cNvSpPr>
          <p:nvPr>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Content Placeholder 2">
            <a:extLst>
              <a:ext uri="{FF2B5EF4-FFF2-40B4-BE49-F238E27FC236}">
                <a16:creationId xmlns:a16="http://schemas.microsoft.com/office/drawing/2014/main" xmlns="" id="{8D69FDC8-DD6F-4F13-8CC8-0BDA870EA013}"/>
              </a:ext>
            </a:extLst>
          </p:cNvPr>
          <p:cNvSpPr>
            <a:spLocks noGrp="1"/>
          </p:cNvSpPr>
          <p:nvPr>
            <p:ph idx="1"/>
          </p:nvPr>
        </p:nvSpPr>
        <p:spPr>
          <a:xfrm>
            <a:off x="497705" y="1274109"/>
            <a:ext cx="3450404" cy="4309782"/>
          </a:xfrm>
        </p:spPr>
        <p:txBody>
          <a:bodyPr>
            <a:normAutofit/>
          </a:bodyPr>
          <a:lstStyle/>
          <a:p>
            <a:pPr>
              <a:lnSpc>
                <a:spcPct val="150000"/>
              </a:lnSpc>
            </a:pPr>
            <a:r>
              <a:rPr lang="nl-NL" b="1" dirty="0" smtClean="0">
                <a:solidFill>
                  <a:schemeClr val="bg1"/>
                </a:solidFill>
              </a:rPr>
              <a:t>Constitutional / Type</a:t>
            </a:r>
          </a:p>
          <a:p>
            <a:pPr>
              <a:lnSpc>
                <a:spcPct val="150000"/>
              </a:lnSpc>
            </a:pPr>
            <a:r>
              <a:rPr lang="nl-NL" b="1" dirty="0" smtClean="0">
                <a:solidFill>
                  <a:srgbClr val="92D050"/>
                </a:solidFill>
              </a:rPr>
              <a:t>Aetiology</a:t>
            </a:r>
          </a:p>
          <a:p>
            <a:pPr>
              <a:lnSpc>
                <a:spcPct val="150000"/>
              </a:lnSpc>
            </a:pPr>
            <a:r>
              <a:rPr lang="nl-NL" b="1" dirty="0" smtClean="0">
                <a:solidFill>
                  <a:srgbClr val="92D050"/>
                </a:solidFill>
              </a:rPr>
              <a:t>Peculiar</a:t>
            </a:r>
          </a:p>
          <a:p>
            <a:pPr>
              <a:lnSpc>
                <a:spcPct val="150000"/>
              </a:lnSpc>
            </a:pPr>
            <a:r>
              <a:rPr lang="nl-NL" b="1" dirty="0" smtClean="0">
                <a:solidFill>
                  <a:srgbClr val="92D050"/>
                </a:solidFill>
              </a:rPr>
              <a:t>Mind</a:t>
            </a:r>
          </a:p>
          <a:p>
            <a:pPr>
              <a:lnSpc>
                <a:spcPct val="150000"/>
              </a:lnSpc>
            </a:pPr>
            <a:r>
              <a:rPr lang="nl-NL" b="1" dirty="0" smtClean="0">
                <a:solidFill>
                  <a:srgbClr val="92D050"/>
                </a:solidFill>
              </a:rPr>
              <a:t>General</a:t>
            </a:r>
          </a:p>
          <a:p>
            <a:pPr>
              <a:lnSpc>
                <a:spcPct val="150000"/>
              </a:lnSpc>
            </a:pPr>
            <a:r>
              <a:rPr lang="nl-NL" b="1" dirty="0" smtClean="0">
                <a:solidFill>
                  <a:srgbClr val="92D050"/>
                </a:solidFill>
              </a:rPr>
              <a:t>Modality</a:t>
            </a:r>
          </a:p>
          <a:p>
            <a:pPr>
              <a:lnSpc>
                <a:spcPct val="150000"/>
              </a:lnSpc>
            </a:pPr>
            <a:r>
              <a:rPr lang="nl-NL" b="1" dirty="0" smtClean="0">
                <a:solidFill>
                  <a:srgbClr val="92D050"/>
                </a:solidFill>
              </a:rPr>
              <a:t>Local</a:t>
            </a:r>
          </a:p>
          <a:p>
            <a:endParaRPr lang="nl-NL" dirty="0" smtClean="0"/>
          </a:p>
          <a:p>
            <a:endParaRPr lang="nl-NL" dirty="0" smtClean="0"/>
          </a:p>
          <a:p>
            <a:endParaRPr lang="nl-NL" dirty="0"/>
          </a:p>
        </p:txBody>
      </p:sp>
      <p:sp>
        <p:nvSpPr>
          <p:cNvPr id="8" name="Content Placeholder 2">
            <a:extLst>
              <a:ext uri="{FF2B5EF4-FFF2-40B4-BE49-F238E27FC236}">
                <a16:creationId xmlns:a16="http://schemas.microsoft.com/office/drawing/2014/main" xmlns="" id="{8D69FDC8-DD6F-4F13-8CC8-0BDA870EA013}"/>
              </a:ext>
            </a:extLst>
          </p:cNvPr>
          <p:cNvSpPr txBox="1">
            <a:spLocks/>
          </p:cNvSpPr>
          <p:nvPr/>
        </p:nvSpPr>
        <p:spPr>
          <a:xfrm>
            <a:off x="4754809" y="927847"/>
            <a:ext cx="6843691" cy="520401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nSpc>
                <a:spcPct val="120000"/>
              </a:lnSpc>
              <a:buNone/>
            </a:pPr>
            <a:r>
              <a:rPr lang="nl-NL" dirty="0"/>
              <a:t>Both types have overweight. Type </a:t>
            </a:r>
            <a:r>
              <a:rPr lang="nl-NL" dirty="0" smtClean="0"/>
              <a:t>can be a combination of habitus </a:t>
            </a:r>
            <a:r>
              <a:rPr lang="nl-NL" dirty="0"/>
              <a:t>and behaviour.</a:t>
            </a:r>
          </a:p>
          <a:p>
            <a:pPr marL="0" indent="0">
              <a:lnSpc>
                <a:spcPct val="120000"/>
              </a:lnSpc>
              <a:buFont typeface="Wingdings 3" charset="2"/>
              <a:buNone/>
            </a:pPr>
            <a:endParaRPr lang="nl-NL" b="1" dirty="0" smtClean="0">
              <a:solidFill>
                <a:srgbClr val="0070C0"/>
              </a:solidFill>
            </a:endParaRPr>
          </a:p>
          <a:p>
            <a:pPr marL="0" indent="0">
              <a:lnSpc>
                <a:spcPct val="120000"/>
              </a:lnSpc>
              <a:buFont typeface="Wingdings 3" charset="2"/>
              <a:buNone/>
            </a:pPr>
            <a:r>
              <a:rPr lang="nl-NL" b="1" dirty="0" smtClean="0">
                <a:solidFill>
                  <a:srgbClr val="0070C0"/>
                </a:solidFill>
              </a:rPr>
              <a:t>Calcarea carbonica </a:t>
            </a:r>
          </a:p>
          <a:p>
            <a:pPr marL="0" indent="0">
              <a:lnSpc>
                <a:spcPct val="120000"/>
              </a:lnSpc>
              <a:buFont typeface="Wingdings 3" charset="2"/>
              <a:buNone/>
            </a:pPr>
            <a:r>
              <a:rPr lang="nl-NL" dirty="0" smtClean="0"/>
              <a:t>Mental en physical tension. Desperate look. Severe resistance by putting the patient on the examination table; forcing may mean biting.</a:t>
            </a:r>
            <a:endParaRPr lang="nl-NL" b="1" dirty="0" smtClean="0">
              <a:solidFill>
                <a:srgbClr val="0070C0"/>
              </a:solidFill>
            </a:endParaRPr>
          </a:p>
          <a:p>
            <a:pPr marL="0" indent="0">
              <a:lnSpc>
                <a:spcPct val="120000"/>
              </a:lnSpc>
              <a:buFont typeface="Wingdings 3" charset="2"/>
              <a:buNone/>
            </a:pPr>
            <a:endParaRPr lang="nl-NL" b="1" dirty="0" smtClean="0">
              <a:solidFill>
                <a:srgbClr val="0070C0"/>
              </a:solidFill>
            </a:endParaRPr>
          </a:p>
          <a:p>
            <a:pPr marL="0" indent="0">
              <a:lnSpc>
                <a:spcPct val="120000"/>
              </a:lnSpc>
              <a:buFont typeface="Wingdings 3" charset="2"/>
              <a:buNone/>
            </a:pPr>
            <a:r>
              <a:rPr lang="nl-NL" b="1" dirty="0" smtClean="0">
                <a:solidFill>
                  <a:srgbClr val="0070C0"/>
                </a:solidFill>
              </a:rPr>
              <a:t>Graphites</a:t>
            </a:r>
          </a:p>
          <a:p>
            <a:pPr marL="0" indent="0">
              <a:lnSpc>
                <a:spcPct val="120000"/>
              </a:lnSpc>
              <a:buFont typeface="Wingdings 3" charset="2"/>
              <a:buNone/>
            </a:pPr>
            <a:r>
              <a:rPr lang="nl-NL" dirty="0" err="1" smtClean="0"/>
              <a:t>Mentally</a:t>
            </a:r>
            <a:r>
              <a:rPr lang="nl-NL" dirty="0" smtClean="0"/>
              <a:t> en </a:t>
            </a:r>
            <a:r>
              <a:rPr lang="nl-NL" dirty="0" err="1" smtClean="0"/>
              <a:t>physically</a:t>
            </a:r>
            <a:r>
              <a:rPr lang="nl-NL" dirty="0" smtClean="0"/>
              <a:t> slow, apathy. Allows being put on the examination tabel. Sometimes mild grumbling on approaching / touching and then simply quit.</a:t>
            </a:r>
          </a:p>
          <a:p>
            <a:pPr marL="0" indent="0">
              <a:lnSpc>
                <a:spcPct val="150000"/>
              </a:lnSpc>
              <a:buFont typeface="Wingdings 3" charset="2"/>
              <a:buNone/>
            </a:pPr>
            <a:endParaRPr lang="nl-NL" dirty="0" smtClean="0"/>
          </a:p>
          <a:p>
            <a:endParaRPr lang="nl-NL" sz="2200" dirty="0" smtClean="0"/>
          </a:p>
          <a:p>
            <a:endParaRPr lang="nl-NL" dirty="0"/>
          </a:p>
        </p:txBody>
      </p:sp>
    </p:spTree>
    <p:extLst>
      <p:ext uri="{BB962C8B-B14F-4D97-AF65-F5344CB8AC3E}">
        <p14:creationId xmlns="" xmlns:p14="http://schemas.microsoft.com/office/powerpoint/2010/main" val="13667845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3351</TotalTime>
  <Words>1569</Words>
  <Application>Microsoft Office PowerPoint</Application>
  <PresentationFormat>Aangepast</PresentationFormat>
  <Paragraphs>299</Paragraphs>
  <Slides>37</Slides>
  <Notes>0</Notes>
  <HiddenSlides>0</HiddenSlides>
  <MMClips>0</MMClips>
  <ScaleCrop>false</ScaleCrop>
  <HeadingPairs>
    <vt:vector size="4" baseType="variant">
      <vt:variant>
        <vt:lpstr>Thema</vt:lpstr>
      </vt:variant>
      <vt:variant>
        <vt:i4>1</vt:i4>
      </vt:variant>
      <vt:variant>
        <vt:lpstr>Diatitels</vt:lpstr>
      </vt:variant>
      <vt:variant>
        <vt:i4>37</vt:i4>
      </vt:variant>
    </vt:vector>
  </HeadingPairs>
  <TitlesOfParts>
    <vt:vector size="38" baseType="lpstr">
      <vt:lpstr>Ion</vt:lpstr>
      <vt:lpstr>Turning hocus pocus into evidence</vt:lpstr>
      <vt:lpstr>1975 Why I started with Homeopathy</vt:lpstr>
      <vt:lpstr>What is this …?  NOT  EVIDENCE BASED ...!? </vt:lpstr>
      <vt:lpstr>Limitations homeopathy in vet. practice</vt:lpstr>
      <vt:lpstr>Building towards inductive evidence (1)</vt:lpstr>
      <vt:lpstr>Building towards inductive evidence (2)</vt:lpstr>
      <vt:lpstr>Building towards inductive evidence (3)</vt:lpstr>
      <vt:lpstr>Building towards inductive evidence (4)</vt:lpstr>
      <vt:lpstr>Dia 9</vt:lpstr>
      <vt:lpstr>Dia 10</vt:lpstr>
      <vt:lpstr>Dia 11</vt:lpstr>
      <vt:lpstr>Hierarchy</vt:lpstr>
      <vt:lpstr>Starting homeopathy</vt:lpstr>
      <vt:lpstr>Platinum metallicum</vt:lpstr>
      <vt:lpstr>Aurum metallicum </vt:lpstr>
      <vt:lpstr>Lycopodium clavatum</vt:lpstr>
      <vt:lpstr>Stramonium</vt:lpstr>
      <vt:lpstr>Lachesis mutus</vt:lpstr>
      <vt:lpstr>Dia 19</vt:lpstr>
      <vt:lpstr>Ignatia amara </vt:lpstr>
      <vt:lpstr>Graphites</vt:lpstr>
      <vt:lpstr>Nux vomica</vt:lpstr>
      <vt:lpstr>Hyoscyamus niger</vt:lpstr>
      <vt:lpstr>Pulsatilla pratensis</vt:lpstr>
      <vt:lpstr>Dia 25</vt:lpstr>
      <vt:lpstr>Hierarchy</vt:lpstr>
      <vt:lpstr>4. Stramonium</vt:lpstr>
      <vt:lpstr>5. Ignatia amara</vt:lpstr>
      <vt:lpstr>7. Graphites</vt:lpstr>
      <vt:lpstr>Dia 30</vt:lpstr>
      <vt:lpstr>8. Nux vomica</vt:lpstr>
      <vt:lpstr>1. Platinum metallicum</vt:lpstr>
      <vt:lpstr>2. Aurum metallicum</vt:lpstr>
      <vt:lpstr>3. Lycopodium clavatum </vt:lpstr>
      <vt:lpstr>5. Lachesis mutus</vt:lpstr>
      <vt:lpstr>9. Hyoscyamus niger</vt:lpstr>
      <vt:lpstr>10. Pulsatilla pratensis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dc:title>
  <dc:creator>Cheng Lee</dc:creator>
  <cp:lastModifiedBy>Laurien</cp:lastModifiedBy>
  <cp:revision>203</cp:revision>
  <cp:lastPrinted>2017-09-09T18:35:34Z</cp:lastPrinted>
  <dcterms:created xsi:type="dcterms:W3CDTF">2017-08-17T11:52:52Z</dcterms:created>
  <dcterms:modified xsi:type="dcterms:W3CDTF">2017-10-23T18:39:41Z</dcterms:modified>
</cp:coreProperties>
</file>